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  <p:sldMasterId id="2147483680" r:id="rId5"/>
  </p:sldMasterIdLst>
  <p:notesMasterIdLst>
    <p:notesMasterId r:id="rId26"/>
  </p:notesMasterIdLst>
  <p:sldIdLst>
    <p:sldId id="2147468386" r:id="rId6"/>
    <p:sldId id="258" r:id="rId7"/>
    <p:sldId id="2147468385" r:id="rId8"/>
    <p:sldId id="257" r:id="rId9"/>
    <p:sldId id="2147468390" r:id="rId10"/>
    <p:sldId id="281" r:id="rId11"/>
    <p:sldId id="2147468382" r:id="rId12"/>
    <p:sldId id="264" r:id="rId13"/>
    <p:sldId id="2147468329" r:id="rId14"/>
    <p:sldId id="2147468343" r:id="rId15"/>
    <p:sldId id="2147468368" r:id="rId16"/>
    <p:sldId id="2147468369" r:id="rId17"/>
    <p:sldId id="2147468370" r:id="rId18"/>
    <p:sldId id="2147468344" r:id="rId19"/>
    <p:sldId id="1747256446" r:id="rId20"/>
    <p:sldId id="1747256456" r:id="rId21"/>
    <p:sldId id="1747256458" r:id="rId22"/>
    <p:sldId id="265" r:id="rId23"/>
    <p:sldId id="266" r:id="rId24"/>
    <p:sldId id="214746839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62D729-C7FB-1E4C-9364-69EAF1261BB9}" v="48" dt="2025-01-13T13:45:52.528"/>
    <p1510:client id="{A0E5BAB0-1FFC-491B-ABFE-5D579A5A0B41}" v="529" dt="2025-01-13T13:12:48.0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59"/>
  </p:normalViewPr>
  <p:slideViewPr>
    <p:cSldViewPr snapToGrid="0">
      <p:cViewPr varScale="1">
        <p:scale>
          <a:sx n="106" d="100"/>
          <a:sy n="106" d="100"/>
        </p:scale>
        <p:origin x="9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an Reich" userId="17339b40-95b4-4d3f-851d-3a7adf131b51" providerId="ADAL" clId="{A0E5BAB0-1FFC-491B-ABFE-5D579A5A0B41}"/>
    <pc:docChg chg="undo custSel addSld delSld modSld sldOrd">
      <pc:chgData name="Christian Reich" userId="17339b40-95b4-4d3f-851d-3a7adf131b51" providerId="ADAL" clId="{A0E5BAB0-1FFC-491B-ABFE-5D579A5A0B41}" dt="2025-01-13T13:12:48.090" v="718" actId="47"/>
      <pc:docMkLst>
        <pc:docMk/>
      </pc:docMkLst>
      <pc:sldChg chg="modSp mod">
        <pc:chgData name="Christian Reich" userId="17339b40-95b4-4d3f-851d-3a7adf131b51" providerId="ADAL" clId="{A0E5BAB0-1FFC-491B-ABFE-5D579A5A0B41}" dt="2025-01-13T12:42:28.562" v="46" actId="20577"/>
        <pc:sldMkLst>
          <pc:docMk/>
          <pc:sldMk cId="0" sldId="264"/>
        </pc:sldMkLst>
        <pc:spChg chg="mod">
          <ac:chgData name="Christian Reich" userId="17339b40-95b4-4d3f-851d-3a7adf131b51" providerId="ADAL" clId="{A0E5BAB0-1FFC-491B-ABFE-5D579A5A0B41}" dt="2025-01-13T12:42:28.562" v="46" actId="20577"/>
          <ac:spMkLst>
            <pc:docMk/>
            <pc:sldMk cId="0" sldId="264"/>
            <ac:spMk id="2" creationId="{C581FC69-ACDC-0492-F091-E00149DFFB81}"/>
          </ac:spMkLst>
        </pc:spChg>
        <pc:spChg chg="mod">
          <ac:chgData name="Christian Reich" userId="17339b40-95b4-4d3f-851d-3a7adf131b51" providerId="ADAL" clId="{A0E5BAB0-1FFC-491B-ABFE-5D579A5A0B41}" dt="2025-01-13T12:42:08.412" v="45" actId="122"/>
          <ac:spMkLst>
            <pc:docMk/>
            <pc:sldMk cId="0" sldId="264"/>
            <ac:spMk id="5" creationId="{5EC7F1A0-B4D1-449F-67B9-B0AE7BDD16DF}"/>
          </ac:spMkLst>
        </pc:spChg>
      </pc:sldChg>
      <pc:sldChg chg="ord">
        <pc:chgData name="Christian Reich" userId="17339b40-95b4-4d3f-851d-3a7adf131b51" providerId="ADAL" clId="{A0E5BAB0-1FFC-491B-ABFE-5D579A5A0B41}" dt="2025-01-13T13:08:24.091" v="616"/>
        <pc:sldMkLst>
          <pc:docMk/>
          <pc:sldMk cId="4238727078" sldId="1747256456"/>
        </pc:sldMkLst>
      </pc:sldChg>
      <pc:sldChg chg="del">
        <pc:chgData name="Christian Reich" userId="17339b40-95b4-4d3f-851d-3a7adf131b51" providerId="ADAL" clId="{A0E5BAB0-1FFC-491B-ABFE-5D579A5A0B41}" dt="2025-01-13T13:08:22.071" v="614" actId="47"/>
        <pc:sldMkLst>
          <pc:docMk/>
          <pc:sldMk cId="6570380" sldId="1747256459"/>
        </pc:sldMkLst>
      </pc:sldChg>
      <pc:sldChg chg="modSp mod">
        <pc:chgData name="Christian Reich" userId="17339b40-95b4-4d3f-851d-3a7adf131b51" providerId="ADAL" clId="{A0E5BAB0-1FFC-491B-ABFE-5D579A5A0B41}" dt="2025-01-13T12:55:05.629" v="186" actId="20577"/>
        <pc:sldMkLst>
          <pc:docMk/>
          <pc:sldMk cId="2175851051" sldId="2147468329"/>
        </pc:sldMkLst>
        <pc:spChg chg="mod">
          <ac:chgData name="Christian Reich" userId="17339b40-95b4-4d3f-851d-3a7adf131b51" providerId="ADAL" clId="{A0E5BAB0-1FFC-491B-ABFE-5D579A5A0B41}" dt="2025-01-13T12:55:05.629" v="186" actId="20577"/>
          <ac:spMkLst>
            <pc:docMk/>
            <pc:sldMk cId="2175851051" sldId="2147468329"/>
            <ac:spMk id="2" creationId="{24FB848D-0C65-3A42-8860-20B20B39BE9A}"/>
          </ac:spMkLst>
        </pc:spChg>
        <pc:spChg chg="mod">
          <ac:chgData name="Christian Reich" userId="17339b40-95b4-4d3f-851d-3a7adf131b51" providerId="ADAL" clId="{A0E5BAB0-1FFC-491B-ABFE-5D579A5A0B41}" dt="2025-01-13T12:54:55.722" v="183" actId="20577"/>
          <ac:spMkLst>
            <pc:docMk/>
            <pc:sldMk cId="2175851051" sldId="2147468329"/>
            <ac:spMk id="3" creationId="{778897C1-0D7D-A64C-B4FB-85DB378C769E}"/>
          </ac:spMkLst>
        </pc:spChg>
      </pc:sldChg>
      <pc:sldChg chg="del">
        <pc:chgData name="Christian Reich" userId="17339b40-95b4-4d3f-851d-3a7adf131b51" providerId="ADAL" clId="{A0E5BAB0-1FFC-491B-ABFE-5D579A5A0B41}" dt="2025-01-13T13:08:26.926" v="617" actId="47"/>
        <pc:sldMkLst>
          <pc:docMk/>
          <pc:sldMk cId="1637463461" sldId="2147468336"/>
        </pc:sldMkLst>
      </pc:sldChg>
      <pc:sldChg chg="modSp del mod">
        <pc:chgData name="Christian Reich" userId="17339b40-95b4-4d3f-851d-3a7adf131b51" providerId="ADAL" clId="{A0E5BAB0-1FFC-491B-ABFE-5D579A5A0B41}" dt="2025-01-13T13:08:28.173" v="618" actId="47"/>
        <pc:sldMkLst>
          <pc:docMk/>
          <pc:sldMk cId="786261340" sldId="2147468371"/>
        </pc:sldMkLst>
        <pc:spChg chg="mod">
          <ac:chgData name="Christian Reich" userId="17339b40-95b4-4d3f-851d-3a7adf131b51" providerId="ADAL" clId="{A0E5BAB0-1FFC-491B-ABFE-5D579A5A0B41}" dt="2025-01-13T13:00:06.867" v="191" actId="20577"/>
          <ac:spMkLst>
            <pc:docMk/>
            <pc:sldMk cId="786261340" sldId="2147468371"/>
            <ac:spMk id="4" creationId="{861E43BA-BDEC-52F6-0EE7-1990455310DF}"/>
          </ac:spMkLst>
        </pc:spChg>
      </pc:sldChg>
      <pc:sldChg chg="del">
        <pc:chgData name="Christian Reich" userId="17339b40-95b4-4d3f-851d-3a7adf131b51" providerId="ADAL" clId="{A0E5BAB0-1FFC-491B-ABFE-5D579A5A0B41}" dt="2025-01-13T12:47:07.314" v="47" actId="47"/>
        <pc:sldMkLst>
          <pc:docMk/>
          <pc:sldMk cId="4014308064" sldId="2147468383"/>
        </pc:sldMkLst>
      </pc:sldChg>
      <pc:sldChg chg="addSp modSp new mod">
        <pc:chgData name="Christian Reich" userId="17339b40-95b4-4d3f-851d-3a7adf131b51" providerId="ADAL" clId="{A0E5BAB0-1FFC-491B-ABFE-5D579A5A0B41}" dt="2025-01-13T13:12:45.101" v="717" actId="6549"/>
        <pc:sldMkLst>
          <pc:docMk/>
          <pc:sldMk cId="1368532362" sldId="2147468391"/>
        </pc:sldMkLst>
        <pc:spChg chg="mod">
          <ac:chgData name="Christian Reich" userId="17339b40-95b4-4d3f-851d-3a7adf131b51" providerId="ADAL" clId="{A0E5BAB0-1FFC-491B-ABFE-5D579A5A0B41}" dt="2025-01-13T13:02:28.506" v="207" actId="20577"/>
          <ac:spMkLst>
            <pc:docMk/>
            <pc:sldMk cId="1368532362" sldId="2147468391"/>
            <ac:spMk id="2" creationId="{597DCB55-79FF-943A-C6A6-23636F58FB64}"/>
          </ac:spMkLst>
        </pc:spChg>
        <pc:spChg chg="mod">
          <ac:chgData name="Christian Reich" userId="17339b40-95b4-4d3f-851d-3a7adf131b51" providerId="ADAL" clId="{A0E5BAB0-1FFC-491B-ABFE-5D579A5A0B41}" dt="2025-01-13T13:12:45.101" v="717" actId="6549"/>
          <ac:spMkLst>
            <pc:docMk/>
            <pc:sldMk cId="1368532362" sldId="2147468391"/>
            <ac:spMk id="3" creationId="{85936147-B10D-0BA2-2287-931D5FC4F00E}"/>
          </ac:spMkLst>
        </pc:spChg>
        <pc:spChg chg="add mod">
          <ac:chgData name="Christian Reich" userId="17339b40-95b4-4d3f-851d-3a7adf131b51" providerId="ADAL" clId="{A0E5BAB0-1FFC-491B-ABFE-5D579A5A0B41}" dt="2025-01-13T13:10:35.318" v="697" actId="1036"/>
          <ac:spMkLst>
            <pc:docMk/>
            <pc:sldMk cId="1368532362" sldId="2147468391"/>
            <ac:spMk id="4" creationId="{1EB1D41C-39B1-0C8B-D361-4F94DDF1D036}"/>
          </ac:spMkLst>
        </pc:spChg>
        <pc:spChg chg="add mod">
          <ac:chgData name="Christian Reich" userId="17339b40-95b4-4d3f-851d-3a7adf131b51" providerId="ADAL" clId="{A0E5BAB0-1FFC-491B-ABFE-5D579A5A0B41}" dt="2025-01-13T13:10:35.318" v="697" actId="1036"/>
          <ac:spMkLst>
            <pc:docMk/>
            <pc:sldMk cId="1368532362" sldId="2147468391"/>
            <ac:spMk id="5" creationId="{CC5CA32C-39DC-33C9-ABE5-15FF01CA2F25}"/>
          </ac:spMkLst>
        </pc:spChg>
      </pc:sldChg>
      <pc:sldChg chg="addSp modSp new del mod">
        <pc:chgData name="Christian Reich" userId="17339b40-95b4-4d3f-851d-3a7adf131b51" providerId="ADAL" clId="{A0E5BAB0-1FFC-491B-ABFE-5D579A5A0B41}" dt="2025-01-13T13:12:48.090" v="718" actId="47"/>
        <pc:sldMkLst>
          <pc:docMk/>
          <pc:sldMk cId="1241135152" sldId="2147468392"/>
        </pc:sldMkLst>
        <pc:spChg chg="add mod">
          <ac:chgData name="Christian Reich" userId="17339b40-95b4-4d3f-851d-3a7adf131b51" providerId="ADAL" clId="{A0E5BAB0-1FFC-491B-ABFE-5D579A5A0B41}" dt="2025-01-13T13:12:32.550" v="713" actId="21"/>
          <ac:spMkLst>
            <pc:docMk/>
            <pc:sldMk cId="1241135152" sldId="2147468392"/>
            <ac:spMk id="5" creationId="{ED00D18B-9963-B125-BE62-825A06C7D4A0}"/>
          </ac:spMkLst>
        </pc:spChg>
      </pc:sldChg>
    </pc:docChg>
  </pc:docChgLst>
  <pc:docChgLst>
    <pc:chgData name="Asieh Golozar" userId="4bb3d4b3-dc98-42af-bd93-8179edf6cf8e" providerId="ADAL" clId="{A062D729-C7FB-1E4C-9364-69EAF1261BB9}"/>
    <pc:docChg chg="undo custSel modSld">
      <pc:chgData name="Asieh Golozar" userId="4bb3d4b3-dc98-42af-bd93-8179edf6cf8e" providerId="ADAL" clId="{A062D729-C7FB-1E4C-9364-69EAF1261BB9}" dt="2025-01-13T13:45:52.528" v="47" actId="1076"/>
      <pc:docMkLst>
        <pc:docMk/>
      </pc:docMkLst>
      <pc:sldChg chg="modSp mod">
        <pc:chgData name="Asieh Golozar" userId="4bb3d4b3-dc98-42af-bd93-8179edf6cf8e" providerId="ADAL" clId="{A062D729-C7FB-1E4C-9364-69EAF1261BB9}" dt="2025-01-13T13:04:05.261" v="28" actId="255"/>
        <pc:sldMkLst>
          <pc:docMk/>
          <pc:sldMk cId="1678815128" sldId="281"/>
        </pc:sldMkLst>
        <pc:spChg chg="mod">
          <ac:chgData name="Asieh Golozar" userId="4bb3d4b3-dc98-42af-bd93-8179edf6cf8e" providerId="ADAL" clId="{A062D729-C7FB-1E4C-9364-69EAF1261BB9}" dt="2025-01-13T13:04:05.261" v="28" actId="255"/>
          <ac:spMkLst>
            <pc:docMk/>
            <pc:sldMk cId="1678815128" sldId="281"/>
            <ac:spMk id="4" creationId="{DFC4E52E-3FC0-591C-7326-1FA49AB4DF2A}"/>
          </ac:spMkLst>
        </pc:spChg>
      </pc:sldChg>
      <pc:sldChg chg="modSp mod chgLayout">
        <pc:chgData name="Asieh Golozar" userId="4bb3d4b3-dc98-42af-bd93-8179edf6cf8e" providerId="ADAL" clId="{A062D729-C7FB-1E4C-9364-69EAF1261BB9}" dt="2025-01-13T13:04:20.310" v="30" actId="255"/>
        <pc:sldMkLst>
          <pc:docMk/>
          <pc:sldMk cId="2175851051" sldId="2147468329"/>
        </pc:sldMkLst>
        <pc:spChg chg="mod ord">
          <ac:chgData name="Asieh Golozar" userId="4bb3d4b3-dc98-42af-bd93-8179edf6cf8e" providerId="ADAL" clId="{A062D729-C7FB-1E4C-9364-69EAF1261BB9}" dt="2025-01-13T13:04:20.310" v="30" actId="255"/>
          <ac:spMkLst>
            <pc:docMk/>
            <pc:sldMk cId="2175851051" sldId="2147468329"/>
            <ac:spMk id="2" creationId="{24FB848D-0C65-3A42-8860-20B20B39BE9A}"/>
          </ac:spMkLst>
        </pc:spChg>
        <pc:spChg chg="mod ord">
          <ac:chgData name="Asieh Golozar" userId="4bb3d4b3-dc98-42af-bd93-8179edf6cf8e" providerId="ADAL" clId="{A062D729-C7FB-1E4C-9364-69EAF1261BB9}" dt="2025-01-13T13:00:04.748" v="8" actId="255"/>
          <ac:spMkLst>
            <pc:docMk/>
            <pc:sldMk cId="2175851051" sldId="2147468329"/>
            <ac:spMk id="3" creationId="{778897C1-0D7D-A64C-B4FB-85DB378C769E}"/>
          </ac:spMkLst>
        </pc:spChg>
      </pc:sldChg>
      <pc:sldChg chg="modSp mod chgLayout">
        <pc:chgData name="Asieh Golozar" userId="4bb3d4b3-dc98-42af-bd93-8179edf6cf8e" providerId="ADAL" clId="{A062D729-C7FB-1E4C-9364-69EAF1261BB9}" dt="2025-01-13T13:04:26.822" v="31" actId="255"/>
        <pc:sldMkLst>
          <pc:docMk/>
          <pc:sldMk cId="1600549003" sldId="2147468343"/>
        </pc:sldMkLst>
        <pc:spChg chg="mod ord">
          <ac:chgData name="Asieh Golozar" userId="4bb3d4b3-dc98-42af-bd93-8179edf6cf8e" providerId="ADAL" clId="{A062D729-C7FB-1E4C-9364-69EAF1261BB9}" dt="2025-01-13T13:04:26.822" v="31" actId="255"/>
          <ac:spMkLst>
            <pc:docMk/>
            <pc:sldMk cId="1600549003" sldId="2147468343"/>
            <ac:spMk id="2" creationId="{24FB848D-0C65-3A42-8860-20B20B39BE9A}"/>
          </ac:spMkLst>
        </pc:spChg>
        <pc:spChg chg="mod ord">
          <ac:chgData name="Asieh Golozar" userId="4bb3d4b3-dc98-42af-bd93-8179edf6cf8e" providerId="ADAL" clId="{A062D729-C7FB-1E4C-9364-69EAF1261BB9}" dt="2025-01-13T13:00:10.007" v="9" actId="255"/>
          <ac:spMkLst>
            <pc:docMk/>
            <pc:sldMk cId="1600549003" sldId="2147468343"/>
            <ac:spMk id="3" creationId="{778897C1-0D7D-A64C-B4FB-85DB378C769E}"/>
          </ac:spMkLst>
        </pc:spChg>
      </pc:sldChg>
      <pc:sldChg chg="modSp mod">
        <pc:chgData name="Asieh Golozar" userId="4bb3d4b3-dc98-42af-bd93-8179edf6cf8e" providerId="ADAL" clId="{A062D729-C7FB-1E4C-9364-69EAF1261BB9}" dt="2025-01-13T13:05:18.479" v="45" actId="120"/>
        <pc:sldMkLst>
          <pc:docMk/>
          <pc:sldMk cId="2776305286" sldId="2147468344"/>
        </pc:sldMkLst>
        <pc:spChg chg="mod">
          <ac:chgData name="Asieh Golozar" userId="4bb3d4b3-dc98-42af-bd93-8179edf6cf8e" providerId="ADAL" clId="{A062D729-C7FB-1E4C-9364-69EAF1261BB9}" dt="2025-01-13T13:05:18.479" v="45" actId="120"/>
          <ac:spMkLst>
            <pc:docMk/>
            <pc:sldMk cId="2776305286" sldId="2147468344"/>
            <ac:spMk id="2" creationId="{DC5A9C0D-3AD6-E266-58DE-F5D351B4F609}"/>
          </ac:spMkLst>
        </pc:spChg>
      </pc:sldChg>
      <pc:sldChg chg="modSp mod">
        <pc:chgData name="Asieh Golozar" userId="4bb3d4b3-dc98-42af-bd93-8179edf6cf8e" providerId="ADAL" clId="{A062D729-C7FB-1E4C-9364-69EAF1261BB9}" dt="2025-01-13T13:04:34.271" v="32" actId="255"/>
        <pc:sldMkLst>
          <pc:docMk/>
          <pc:sldMk cId="3398267521" sldId="2147468368"/>
        </pc:sldMkLst>
        <pc:spChg chg="mod">
          <ac:chgData name="Asieh Golozar" userId="4bb3d4b3-dc98-42af-bd93-8179edf6cf8e" providerId="ADAL" clId="{A062D729-C7FB-1E4C-9364-69EAF1261BB9}" dt="2025-01-13T13:04:34.271" v="32" actId="255"/>
          <ac:spMkLst>
            <pc:docMk/>
            <pc:sldMk cId="3398267521" sldId="2147468368"/>
            <ac:spMk id="2" creationId="{C44C02FC-F15B-678D-8E73-A314D552B264}"/>
          </ac:spMkLst>
        </pc:spChg>
      </pc:sldChg>
      <pc:sldChg chg="modSp mod">
        <pc:chgData name="Asieh Golozar" userId="4bb3d4b3-dc98-42af-bd93-8179edf6cf8e" providerId="ADAL" clId="{A062D729-C7FB-1E4C-9364-69EAF1261BB9}" dt="2025-01-13T13:04:51.065" v="38" actId="1036"/>
        <pc:sldMkLst>
          <pc:docMk/>
          <pc:sldMk cId="4272229414" sldId="2147468369"/>
        </pc:sldMkLst>
        <pc:spChg chg="mod">
          <ac:chgData name="Asieh Golozar" userId="4bb3d4b3-dc98-42af-bd93-8179edf6cf8e" providerId="ADAL" clId="{A062D729-C7FB-1E4C-9364-69EAF1261BB9}" dt="2025-01-13T13:04:44.142" v="33" actId="255"/>
          <ac:spMkLst>
            <pc:docMk/>
            <pc:sldMk cId="4272229414" sldId="2147468369"/>
            <ac:spMk id="2" creationId="{C7418237-F8BA-0621-D1A3-C97D70E6A3DE}"/>
          </ac:spMkLst>
        </pc:spChg>
        <pc:spChg chg="mod">
          <ac:chgData name="Asieh Golozar" userId="4bb3d4b3-dc98-42af-bd93-8179edf6cf8e" providerId="ADAL" clId="{A062D729-C7FB-1E4C-9364-69EAF1261BB9}" dt="2025-01-13T13:00:19.110" v="10" actId="255"/>
          <ac:spMkLst>
            <pc:docMk/>
            <pc:sldMk cId="4272229414" sldId="2147468369"/>
            <ac:spMk id="14" creationId="{1B25ACAA-567C-97F8-CD22-A8898D792827}"/>
          </ac:spMkLst>
        </pc:spChg>
        <pc:spChg chg="mod">
          <ac:chgData name="Asieh Golozar" userId="4bb3d4b3-dc98-42af-bd93-8179edf6cf8e" providerId="ADAL" clId="{A062D729-C7FB-1E4C-9364-69EAF1261BB9}" dt="2025-01-13T13:04:51.065" v="38" actId="1036"/>
          <ac:spMkLst>
            <pc:docMk/>
            <pc:sldMk cId="4272229414" sldId="2147468369"/>
            <ac:spMk id="15" creationId="{187B6247-2E99-1FB3-03FD-73891348F567}"/>
          </ac:spMkLst>
        </pc:spChg>
      </pc:sldChg>
      <pc:sldChg chg="modSp mod">
        <pc:chgData name="Asieh Golozar" userId="4bb3d4b3-dc98-42af-bd93-8179edf6cf8e" providerId="ADAL" clId="{A062D729-C7FB-1E4C-9364-69EAF1261BB9}" dt="2025-01-13T13:04:12.668" v="29" actId="255"/>
        <pc:sldMkLst>
          <pc:docMk/>
          <pc:sldMk cId="1150385229" sldId="2147468382"/>
        </pc:sldMkLst>
        <pc:spChg chg="mod">
          <ac:chgData name="Asieh Golozar" userId="4bb3d4b3-dc98-42af-bd93-8179edf6cf8e" providerId="ADAL" clId="{A062D729-C7FB-1E4C-9364-69EAF1261BB9}" dt="2025-01-13T13:04:12.668" v="29" actId="255"/>
          <ac:spMkLst>
            <pc:docMk/>
            <pc:sldMk cId="1150385229" sldId="2147468382"/>
            <ac:spMk id="2" creationId="{CBAED58B-9B46-68D6-61FB-334D4476FBD1}"/>
          </ac:spMkLst>
        </pc:spChg>
      </pc:sldChg>
      <pc:sldChg chg="modSp mod">
        <pc:chgData name="Asieh Golozar" userId="4bb3d4b3-dc98-42af-bd93-8179edf6cf8e" providerId="ADAL" clId="{A062D729-C7FB-1E4C-9364-69EAF1261BB9}" dt="2025-01-13T13:45:52.528" v="47" actId="1076"/>
        <pc:sldMkLst>
          <pc:docMk/>
          <pc:sldMk cId="1368532362" sldId="2147468391"/>
        </pc:sldMkLst>
        <pc:spChg chg="mod">
          <ac:chgData name="Asieh Golozar" userId="4bb3d4b3-dc98-42af-bd93-8179edf6cf8e" providerId="ADAL" clId="{A062D729-C7FB-1E4C-9364-69EAF1261BB9}" dt="2025-01-13T13:45:45.532" v="46" actId="255"/>
          <ac:spMkLst>
            <pc:docMk/>
            <pc:sldMk cId="1368532362" sldId="2147468391"/>
            <ac:spMk id="3" creationId="{85936147-B10D-0BA2-2287-931D5FC4F00E}"/>
          </ac:spMkLst>
        </pc:spChg>
        <pc:spChg chg="mod">
          <ac:chgData name="Asieh Golozar" userId="4bb3d4b3-dc98-42af-bd93-8179edf6cf8e" providerId="ADAL" clId="{A062D729-C7FB-1E4C-9364-69EAF1261BB9}" dt="2025-01-13T13:45:52.528" v="47" actId="1076"/>
          <ac:spMkLst>
            <pc:docMk/>
            <pc:sldMk cId="1368532362" sldId="2147468391"/>
            <ac:spMk id="4" creationId="{1EB1D41C-39B1-0C8B-D361-4F94DDF1D036}"/>
          </ac:spMkLst>
        </pc:spChg>
        <pc:spChg chg="mod">
          <ac:chgData name="Asieh Golozar" userId="4bb3d4b3-dc98-42af-bd93-8179edf6cf8e" providerId="ADAL" clId="{A062D729-C7FB-1E4C-9364-69EAF1261BB9}" dt="2025-01-13T13:45:52.528" v="47" actId="1076"/>
          <ac:spMkLst>
            <pc:docMk/>
            <pc:sldMk cId="1368532362" sldId="2147468391"/>
            <ac:spMk id="5" creationId="{CC5CA32C-39DC-33C9-ABE5-15FF01CA2F25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explosion val="2"/>
            <c:spPr>
              <a:noFill/>
              <a:ln w="57150">
                <a:solidFill>
                  <a:srgbClr val="9244D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279-5340-AD04-A21B00B66863}"/>
              </c:ext>
            </c:extLst>
          </c:dPt>
          <c:dPt>
            <c:idx val="1"/>
            <c:bubble3D val="0"/>
            <c:explosion val="2"/>
            <c:spPr>
              <a:noFill/>
              <a:ln w="57150">
                <a:solidFill>
                  <a:srgbClr val="9244D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279-5340-AD04-A21B00B66863}"/>
              </c:ext>
            </c:extLst>
          </c:dPt>
          <c:dPt>
            <c:idx val="2"/>
            <c:bubble3D val="0"/>
            <c:explosion val="2"/>
            <c:spPr>
              <a:noFill/>
              <a:ln w="57150">
                <a:solidFill>
                  <a:srgbClr val="9244D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279-5340-AD04-A21B00B66863}"/>
              </c:ext>
            </c:extLst>
          </c:dPt>
          <c:dPt>
            <c:idx val="3"/>
            <c:bubble3D val="0"/>
            <c:spPr>
              <a:solidFill>
                <a:schemeClr val="accent4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CC0-4C49-90C2-540596CF9AC8}"/>
              </c:ext>
            </c:extLst>
          </c:dPt>
          <c:cat>
            <c:strRef>
              <c:f>Sheet1!$A$2:$A$5</c:f>
              <c:strCache>
                <c:ptCount val="3"/>
                <c:pt idx="0">
                  <c:v>Data exchange</c:v>
                </c:pt>
                <c:pt idx="1">
                  <c:v>Clinical care and adminstration</c:v>
                </c:pt>
                <c:pt idx="2">
                  <c:v>Longitudinal analysis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33.299999999999997</c:v>
                </c:pt>
                <c:pt idx="1">
                  <c:v>33.299999999999997</c:v>
                </c:pt>
                <c:pt idx="2">
                  <c:v>33.299999999999997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79-5340-AD04-A21B00B668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915354-92A7-514E-965D-74C579B42007}" type="datetimeFigureOut">
              <a:rPr lang="en-US" smtClean="0"/>
              <a:t>1/28/25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A520B-7D9B-DE40-85E7-5E9461E410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830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21E5DF-1549-844D-B68D-9B9AE3794B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1002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f10f886caa_1_1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2f10f886caa_1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21E5DF-1549-844D-B68D-9B9AE3794B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6111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21E5DF-1549-844D-B68D-9B9AE3794B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8223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E42A3-E8AA-2315-925A-5862ED925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BE3A23-15D2-0633-E176-714E6EC58E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76D1B9-7A7F-2DD2-3AE8-E4226BDBE6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8F4A9-5A41-C37C-F1D2-61D3673CB0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21E5DF-1549-844D-B68D-9B9AE3794B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504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/>
              <a:t>PM is an emerging approach for disease treatment and prevention that takes into account individual variability in genes, environment, and lifestyle for each person (National Institutes of Health [NIH] 2015).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/>
              <a:t>Genetic variants can be changes to sequence or structure of protein, RNA, genomic DNA or chromosomal (karyotype) level.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4610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/>
              <a:t>PM is an emerging approach for disease treatment and prevention that takes into account individual variability in genes, environment, and lifestyle for each person (National Institutes of Health [NIH] 2015).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/>
              <a:t>Genetic variants can be changes to sequence or structure of protein, RNA, genomic DNA or chromosomal (karyotype) level.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7093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/>
              <a:t>PM is an emerging approach for disease treatment and prevention that takes into account individual variability in genes, environment, and lifestyle for each person (National Institutes of Health [NIH] 2015).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/>
              <a:t>Genetic variants can be changes to sequence or structure of protein, RNA, genomic DNA or chromosomal (karyotype) level.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8432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f10f886caa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g2f10f886caa_1_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2f10f886caa_1_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9"/>
          <p:cNvSpPr txBox="1">
            <a:spLocks noGrp="1"/>
          </p:cNvSpPr>
          <p:nvPr>
            <p:ph type="ctrTitle"/>
          </p:nvPr>
        </p:nvSpPr>
        <p:spPr>
          <a:xfrm>
            <a:off x="3149600" y="2130426"/>
            <a:ext cx="8128000" cy="175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ts val="40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9"/>
          <p:cNvSpPr txBox="1">
            <a:spLocks noGrp="1"/>
          </p:cNvSpPr>
          <p:nvPr>
            <p:ph type="subTitle" idx="1"/>
          </p:nvPr>
        </p:nvSpPr>
        <p:spPr>
          <a:xfrm>
            <a:off x="3149600" y="4038600"/>
            <a:ext cx="81280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560"/>
              </a:spcBef>
              <a:spcAft>
                <a:spcPts val="0"/>
              </a:spcAft>
              <a:buClr>
                <a:srgbClr val="153153"/>
              </a:buClr>
              <a:buSzPts val="2800"/>
              <a:buNone/>
              <a:defRPr sz="2800">
                <a:solidFill>
                  <a:srgbClr val="153153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15" name="Google Shape;15;p39" descr="C:\Users\pryan4\Downloads\want-impact-public-health-help-shape-journey-ahead\OHDSI logo with text - vertical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28600" y="1447800"/>
            <a:ext cx="3451860" cy="41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9"/>
          <p:cNvSpPr/>
          <p:nvPr/>
        </p:nvSpPr>
        <p:spPr>
          <a:xfrm>
            <a:off x="0" y="6454776"/>
            <a:ext cx="12192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3825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0382" y="152400"/>
            <a:ext cx="10332018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2" descr="C:\Users\pryan4\Downloads\want-impact-public-health-help-shape-journey-ahead\OHDSI logo only - colored.png">
            <a:extLst>
              <a:ext uri="{FF2B5EF4-FFF2-40B4-BE49-F238E27FC236}">
                <a16:creationId xmlns:a16="http://schemas.microsoft.com/office/drawing/2014/main" id="{1A5E6E12-2FC3-42E8-8BB6-3627951F88C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3FBDDB2-0751-4639-B11D-C8B98E7ACF92}"/>
              </a:ext>
            </a:extLst>
          </p:cNvPr>
          <p:cNvSpPr/>
          <p:nvPr userDrawn="1"/>
        </p:nvSpPr>
        <p:spPr>
          <a:xfrm>
            <a:off x="0" y="6454776"/>
            <a:ext cx="12192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4928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48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0382" y="152400"/>
            <a:ext cx="10332018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2" descr="C:\Users\pryan4\Downloads\want-impact-public-health-help-shape-journey-ahead\OHDSI logo only - colored.png">
            <a:extLst>
              <a:ext uri="{FF2B5EF4-FFF2-40B4-BE49-F238E27FC236}">
                <a16:creationId xmlns:a16="http://schemas.microsoft.com/office/drawing/2014/main" id="{1A5E6E12-2FC3-42E8-8BB6-3627951F88C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3FBDDB2-0751-4639-B11D-C8B98E7ACF92}"/>
              </a:ext>
            </a:extLst>
          </p:cNvPr>
          <p:cNvSpPr/>
          <p:nvPr userDrawn="1"/>
        </p:nvSpPr>
        <p:spPr>
          <a:xfrm>
            <a:off x="0" y="6454776"/>
            <a:ext cx="12192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C86A673-6814-4466-A2B0-226670837A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50382" y="906323"/>
            <a:ext cx="10332018" cy="470092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latin typeface="+mj-lt"/>
              </a:defRPr>
            </a:lvl1pPr>
            <a:lvl2pPr>
              <a:defRPr sz="240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400">
                <a:latin typeface="+mj-lt"/>
              </a:defRPr>
            </a:lvl4pPr>
            <a:lvl5pPr>
              <a:defRPr sz="2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4928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52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2F1865-3EF1-48A0-9F37-5FB0798E68D5}"/>
              </a:ext>
            </a:extLst>
          </p:cNvPr>
          <p:cNvSpPr/>
          <p:nvPr userDrawn="1"/>
        </p:nvSpPr>
        <p:spPr>
          <a:xfrm>
            <a:off x="0" y="6454776"/>
            <a:ext cx="12192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icture 2" descr="C:\Users\pryan4\Downloads\want-impact-public-health-help-shape-journey-ahead\OHDSI logo only - colored.png">
            <a:extLst>
              <a:ext uri="{FF2B5EF4-FFF2-40B4-BE49-F238E27FC236}">
                <a16:creationId xmlns:a16="http://schemas.microsoft.com/office/drawing/2014/main" id="{09A03D4B-1AF1-4F2F-A794-7D4F3F3D12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4928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5825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5D6CF-692A-60B8-0B88-6D3F637C3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D0C75D-098A-EB99-0B99-5D6CFCA995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EC3B21-A91D-F047-A6CC-34B886C69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4051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8194" y="510262"/>
            <a:ext cx="9047377" cy="4445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729442" y="1261024"/>
            <a:ext cx="5232452" cy="4752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6191458" y="1261024"/>
            <a:ext cx="5232452" cy="4752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927855" y="6493424"/>
            <a:ext cx="254000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r" eaLnBrk="0" hangingPunct="0">
              <a:defRPr sz="1200" b="1">
                <a:solidFill>
                  <a:srgbClr val="FFFFFF"/>
                </a:solidFill>
                <a:latin typeface="Roboto Regular"/>
                <a:cs typeface="Roboto Regular"/>
              </a:defRPr>
            </a:lvl1pPr>
          </a:lstStyle>
          <a:p>
            <a:fld id="{42C32FFB-F9AE-46F0-A233-A2E628258990}" type="slidenum">
              <a:rPr lang="en-US" smtClean="0"/>
              <a:pPr/>
              <a:t>‹#›</a:t>
            </a:fld>
            <a:endParaRPr lang="en-US" sz="1333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728185" y="6493422"/>
            <a:ext cx="6705600" cy="138113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FFFFFF"/>
                </a:solidFill>
                <a:latin typeface="Roboto Regular"/>
                <a:cs typeface="Roboto Regular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662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rm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AAC4C9B-5EDF-E04C-895F-E5EF45501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7A67949F-326B-3D45-9AD6-F692D580B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386309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4085E-3559-CC41-904F-DEEA7444B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1D7C1-BA5E-F949-8F67-C461CC560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F4A37-6551-9747-9314-D8A6E01D74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952FEF-5AB8-B141-980E-B815F94F90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1C2C7A-8BDB-7F43-87F3-D11CB7AECB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506803-0DFB-8C4F-8DA9-5D0470029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C9BCCD-16F9-BB4A-AEE5-8220C6922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CBDFAE-0BEF-564C-97C9-1F706549E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9984A-19CC-2242-8675-C3C6A69C5E12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005EB6C9-9E8C-441B-99BB-F5E20665FA3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6337" y="5769125"/>
            <a:ext cx="1006063" cy="56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74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0"/>
          <p:cNvSpPr txBox="1">
            <a:spLocks noGrp="1"/>
          </p:cNvSpPr>
          <p:nvPr>
            <p:ph type="title"/>
          </p:nvPr>
        </p:nvSpPr>
        <p:spPr>
          <a:xfrm>
            <a:off x="1250382" y="152400"/>
            <a:ext cx="10332018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0"/>
          <p:cNvSpPr txBox="1">
            <a:spLocks noGrp="1"/>
          </p:cNvSpPr>
          <p:nvPr>
            <p:ph type="body" idx="1"/>
          </p:nvPr>
        </p:nvSpPr>
        <p:spPr>
          <a:xfrm>
            <a:off x="609600" y="1219201"/>
            <a:ext cx="10972800" cy="4906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20425A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40"/>
          <p:cNvSpPr/>
          <p:nvPr/>
        </p:nvSpPr>
        <p:spPr>
          <a:xfrm>
            <a:off x="0" y="6454776"/>
            <a:ext cx="12192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40"/>
          <p:cNvSpPr txBox="1">
            <a:spLocks noGrp="1"/>
          </p:cNvSpPr>
          <p:nvPr>
            <p:ph type="sldNum" idx="12"/>
          </p:nvPr>
        </p:nvSpPr>
        <p:spPr>
          <a:xfrm>
            <a:off x="9347200" y="6492876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" name="Google Shape;22;p40" descr="C:\Users\pryan4\Downloads\want-impact-public-health-help-shape-journey-ahead\OHDSI logo only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1" y="-38160"/>
            <a:ext cx="1326583" cy="12573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1340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3"/>
          <p:cNvSpPr txBox="1">
            <a:spLocks noGrp="1"/>
          </p:cNvSpPr>
          <p:nvPr>
            <p:ph type="sldNum" idx="12"/>
          </p:nvPr>
        </p:nvSpPr>
        <p:spPr>
          <a:xfrm>
            <a:off x="9347200" y="6492876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43"/>
          <p:cNvSpPr/>
          <p:nvPr/>
        </p:nvSpPr>
        <p:spPr>
          <a:xfrm>
            <a:off x="0" y="6454776"/>
            <a:ext cx="12192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Google Shape;38;p43" descr="C:\Users\pryan4\Downloads\want-impact-public-health-help-shape-journey-ahead\OHDSI logo only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1" y="-38160"/>
            <a:ext cx="1326583" cy="12573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4695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0382" y="152400"/>
            <a:ext cx="10332018" cy="838200"/>
          </a:xfrm>
        </p:spPr>
        <p:txBody>
          <a:bodyPr/>
          <a:lstStyle>
            <a:lvl1pPr>
              <a:defRPr>
                <a:solidFill>
                  <a:srgbClr val="20425A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7419"/>
            <a:ext cx="10972800" cy="45187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454776"/>
            <a:ext cx="12192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2" descr="C:\Users\pryan4\Downloads\want-impact-public-health-help-shape-journey-ahead\OHDSI logo only - colored.png">
            <a:extLst>
              <a:ext uri="{FF2B5EF4-FFF2-40B4-BE49-F238E27FC236}">
                <a16:creationId xmlns:a16="http://schemas.microsoft.com/office/drawing/2014/main" id="{8E27D786-324D-4E22-B525-044E22AFE8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80823BB-894D-4AEF-BCB8-CC4DE99B86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50382" y="906323"/>
            <a:ext cx="10332018" cy="470092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latin typeface="+mj-lt"/>
              </a:defRPr>
            </a:lvl1pPr>
            <a:lvl2pPr>
              <a:defRPr sz="240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400">
                <a:latin typeface="+mj-lt"/>
              </a:defRPr>
            </a:lvl4pPr>
            <a:lvl5pPr>
              <a:defRPr sz="2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4928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50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Content">
  <p:cSld name="1_Title, Subtitle, Conte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1250381" y="152400"/>
            <a:ext cx="10332019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20425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1"/>
          </p:nvPr>
        </p:nvSpPr>
        <p:spPr>
          <a:xfrm>
            <a:off x="609600" y="1607420"/>
            <a:ext cx="10972800" cy="451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507987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1pPr>
            <a:lvl2pPr marL="1219170" lvl="1" indent="-48258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100"/>
              <a:buChar char="–"/>
              <a:defRPr/>
            </a:lvl2pPr>
            <a:lvl3pPr marL="1828754" lvl="2" indent="-457189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Char char="•"/>
              <a:defRPr/>
            </a:lvl3pPr>
            <a:lvl4pPr marL="2438339" lvl="3" indent="-43178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  <a:defRPr/>
            </a:lvl4pPr>
            <a:lvl5pPr marL="3047924" lvl="4" indent="-43178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»"/>
              <a:defRPr/>
            </a:lvl5pPr>
            <a:lvl6pPr marL="3657509" lvl="5" indent="-43178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6pPr>
            <a:lvl7pPr marL="4267093" lvl="6" indent="-43178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7pPr>
            <a:lvl8pPr marL="4876678" lvl="7" indent="-43178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8pPr>
            <a:lvl9pPr marL="5486263" lvl="8" indent="-43178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/>
          <p:nvPr/>
        </p:nvSpPr>
        <p:spPr>
          <a:xfrm>
            <a:off x="0" y="6454776"/>
            <a:ext cx="12192000" cy="76200"/>
          </a:xfrm>
          <a:prstGeom prst="rect">
            <a:avLst/>
          </a:prstGeom>
          <a:gradFill>
            <a:gsLst>
              <a:gs pos="0">
                <a:srgbClr val="20425A"/>
              </a:gs>
              <a:gs pos="44000">
                <a:srgbClr val="20425A"/>
              </a:gs>
              <a:gs pos="55000">
                <a:srgbClr val="EB6622"/>
              </a:gs>
              <a:gs pos="100000">
                <a:srgbClr val="FCCB10"/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6" descr="C:\Users\pryan4\Downloads\want-impact-public-health-help-shape-journey-ahead\OHDSI logo only - colo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201" y="-38160"/>
            <a:ext cx="1326583" cy="125736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>
            <a:spLocks noGrp="1"/>
          </p:cNvSpPr>
          <p:nvPr>
            <p:ph type="body" idx="2"/>
          </p:nvPr>
        </p:nvSpPr>
        <p:spPr>
          <a:xfrm>
            <a:off x="1250381" y="906323"/>
            <a:ext cx="10332019" cy="470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1219170" lvl="1" indent="-48258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100"/>
              <a:buChar char="–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828754" lvl="2" indent="-457189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2438339" lvl="3" indent="-43178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3047924" lvl="4" indent="-43178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»"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marL="3657509" lvl="5" indent="-43178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6pPr>
            <a:lvl7pPr marL="4267093" lvl="6" indent="-43178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7pPr>
            <a:lvl8pPr marL="4876678" lvl="7" indent="-43178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8pPr>
            <a:lvl9pPr marL="5486263" lvl="8" indent="-431789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sldNum" idx="12"/>
          </p:nvPr>
        </p:nvSpPr>
        <p:spPr>
          <a:xfrm>
            <a:off x="9347200" y="6492876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20425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20425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20425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20425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20425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20425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20425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20425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20425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06448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49600" y="2130426"/>
            <a:ext cx="8128000" cy="1755775"/>
          </a:xfrm>
        </p:spPr>
        <p:txBody>
          <a:bodyPr/>
          <a:lstStyle>
            <a:lvl1pPr>
              <a:defRPr>
                <a:solidFill>
                  <a:srgbClr val="20425A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49600" y="4038600"/>
            <a:ext cx="81280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20425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Picture 3" descr="C:\Users\pryan4\Downloads\want-impact-public-health-help-shape-journey-ahead\OHDSI logo with text - vertical - colored.png">
            <a:extLst>
              <a:ext uri="{FF2B5EF4-FFF2-40B4-BE49-F238E27FC236}">
                <a16:creationId xmlns:a16="http://schemas.microsoft.com/office/drawing/2014/main" id="{E7554C83-E62F-48C0-8308-2B4788DD0E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1447800"/>
            <a:ext cx="3451860" cy="415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E51E90-0C4E-473C-AC0E-58AA21A6B7FD}"/>
              </a:ext>
            </a:extLst>
          </p:cNvPr>
          <p:cNvSpPr/>
          <p:nvPr userDrawn="1"/>
        </p:nvSpPr>
        <p:spPr>
          <a:xfrm>
            <a:off x="0" y="6454776"/>
            <a:ext cx="12192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5933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0382" y="152400"/>
            <a:ext cx="10332018" cy="838200"/>
          </a:xfrm>
        </p:spPr>
        <p:txBody>
          <a:bodyPr/>
          <a:lstStyle>
            <a:lvl1pPr>
              <a:defRPr>
                <a:solidFill>
                  <a:srgbClr val="20425A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454776"/>
            <a:ext cx="12192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2" descr="C:\Users\pryan4\Downloads\want-impact-public-health-help-shape-journey-ahead\OHDSI logo only - colored.png">
            <a:extLst>
              <a:ext uri="{FF2B5EF4-FFF2-40B4-BE49-F238E27FC236}">
                <a16:creationId xmlns:a16="http://schemas.microsoft.com/office/drawing/2014/main" id="{8E27D786-324D-4E22-B525-044E22AFE8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4928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086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0382" y="152400"/>
            <a:ext cx="10332018" cy="838200"/>
          </a:xfrm>
        </p:spPr>
        <p:txBody>
          <a:bodyPr/>
          <a:lstStyle>
            <a:lvl1pPr>
              <a:defRPr>
                <a:solidFill>
                  <a:srgbClr val="20425A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7419"/>
            <a:ext cx="10972800" cy="45187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454776"/>
            <a:ext cx="12192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2" descr="C:\Users\pryan4\Downloads\want-impact-public-health-help-shape-journey-ahead\OHDSI logo only - colored.png">
            <a:extLst>
              <a:ext uri="{FF2B5EF4-FFF2-40B4-BE49-F238E27FC236}">
                <a16:creationId xmlns:a16="http://schemas.microsoft.com/office/drawing/2014/main" id="{8E27D786-324D-4E22-B525-044E22AFE8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80823BB-894D-4AEF-BCB8-CC4DE99B86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50382" y="906323"/>
            <a:ext cx="10332018" cy="470092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latin typeface="+mj-lt"/>
              </a:defRPr>
            </a:lvl1pPr>
            <a:lvl2pPr>
              <a:defRPr sz="240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400">
                <a:latin typeface="+mj-lt"/>
              </a:defRPr>
            </a:lvl4pPr>
            <a:lvl5pPr>
              <a:defRPr sz="2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4928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57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0382" y="152400"/>
            <a:ext cx="10332018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2" descr="C:\Users\pryan4\Downloads\want-impact-public-health-help-shape-journey-ahead\OHDSI logo only - colored.png">
            <a:extLst>
              <a:ext uri="{FF2B5EF4-FFF2-40B4-BE49-F238E27FC236}">
                <a16:creationId xmlns:a16="http://schemas.microsoft.com/office/drawing/2014/main" id="{6704EB07-5162-4E35-A2EB-81F553E3967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7E808-9302-4B4C-9AD7-0211CD846277}"/>
              </a:ext>
            </a:extLst>
          </p:cNvPr>
          <p:cNvSpPr/>
          <p:nvPr userDrawn="1"/>
        </p:nvSpPr>
        <p:spPr>
          <a:xfrm>
            <a:off x="0" y="6454776"/>
            <a:ext cx="12192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4928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738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8"/>
          <p:cNvSpPr txBox="1">
            <a:spLocks noGrp="1"/>
          </p:cNvSpPr>
          <p:nvPr>
            <p:ph type="title"/>
          </p:nvPr>
        </p:nvSpPr>
        <p:spPr>
          <a:xfrm>
            <a:off x="1524000" y="152400"/>
            <a:ext cx="10058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ts val="4000"/>
              <a:buFont typeface="Calibri"/>
              <a:buNone/>
              <a:defRPr sz="4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8"/>
          <p:cNvSpPr txBox="1">
            <a:spLocks noGrp="1"/>
          </p:cNvSpPr>
          <p:nvPr>
            <p:ph type="body" idx="1"/>
          </p:nvPr>
        </p:nvSpPr>
        <p:spPr>
          <a:xfrm>
            <a:off x="609600" y="1219201"/>
            <a:ext cx="10972800" cy="4906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rgbClr val="20425A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20425A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20425A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20425A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334718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9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152400"/>
            <a:ext cx="100584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19201"/>
            <a:ext cx="109728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5229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20425A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20425A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20425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20425A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20425A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20425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ohdsi.org/index.php?page_id=384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9" Type="http://schemas.openxmlformats.org/officeDocument/2006/relationships/image" Target="../media/image41.png"/><Relationship Id="rId21" Type="http://schemas.openxmlformats.org/officeDocument/2006/relationships/image" Target="../media/image23.jpeg"/><Relationship Id="rId34" Type="http://schemas.openxmlformats.org/officeDocument/2006/relationships/image" Target="../media/image36.png"/><Relationship Id="rId42" Type="http://schemas.openxmlformats.org/officeDocument/2006/relationships/image" Target="../media/image44.png"/><Relationship Id="rId47" Type="http://schemas.openxmlformats.org/officeDocument/2006/relationships/image" Target="../media/image49.png"/><Relationship Id="rId50" Type="http://schemas.openxmlformats.org/officeDocument/2006/relationships/image" Target="../media/image5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29" Type="http://schemas.openxmlformats.org/officeDocument/2006/relationships/image" Target="../media/image31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32" Type="http://schemas.openxmlformats.org/officeDocument/2006/relationships/image" Target="../media/image34.png"/><Relationship Id="rId37" Type="http://schemas.openxmlformats.org/officeDocument/2006/relationships/image" Target="../media/image39.png"/><Relationship Id="rId40" Type="http://schemas.openxmlformats.org/officeDocument/2006/relationships/image" Target="../media/image42.gif"/><Relationship Id="rId45" Type="http://schemas.openxmlformats.org/officeDocument/2006/relationships/image" Target="../media/image47.png"/><Relationship Id="rId5" Type="http://schemas.openxmlformats.org/officeDocument/2006/relationships/image" Target="../media/image7.png"/><Relationship Id="rId15" Type="http://schemas.openxmlformats.org/officeDocument/2006/relationships/image" Target="../media/image17.jpe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36" Type="http://schemas.openxmlformats.org/officeDocument/2006/relationships/image" Target="../media/image38.png"/><Relationship Id="rId49" Type="http://schemas.openxmlformats.org/officeDocument/2006/relationships/image" Target="../media/image51.png"/><Relationship Id="rId10" Type="http://schemas.openxmlformats.org/officeDocument/2006/relationships/image" Target="../media/image12.jpeg"/><Relationship Id="rId19" Type="http://schemas.openxmlformats.org/officeDocument/2006/relationships/image" Target="../media/image21.png"/><Relationship Id="rId31" Type="http://schemas.openxmlformats.org/officeDocument/2006/relationships/image" Target="../media/image33.png"/><Relationship Id="rId44" Type="http://schemas.openxmlformats.org/officeDocument/2006/relationships/image" Target="../media/image46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jpeg"/><Relationship Id="rId22" Type="http://schemas.openxmlformats.org/officeDocument/2006/relationships/image" Target="../media/image24.png"/><Relationship Id="rId27" Type="http://schemas.openxmlformats.org/officeDocument/2006/relationships/image" Target="../media/image29.png"/><Relationship Id="rId30" Type="http://schemas.openxmlformats.org/officeDocument/2006/relationships/image" Target="../media/image32.png"/><Relationship Id="rId35" Type="http://schemas.openxmlformats.org/officeDocument/2006/relationships/image" Target="../media/image37.png"/><Relationship Id="rId43" Type="http://schemas.openxmlformats.org/officeDocument/2006/relationships/image" Target="../media/image45.png"/><Relationship Id="rId48" Type="http://schemas.openxmlformats.org/officeDocument/2006/relationships/image" Target="../media/image50.png"/><Relationship Id="rId8" Type="http://schemas.openxmlformats.org/officeDocument/2006/relationships/image" Target="../media/image10.png"/><Relationship Id="rId51" Type="http://schemas.openxmlformats.org/officeDocument/2006/relationships/image" Target="../media/image53.jpeg"/><Relationship Id="rId3" Type="http://schemas.openxmlformats.org/officeDocument/2006/relationships/image" Target="../media/image5.jpeg"/><Relationship Id="rId12" Type="http://schemas.openxmlformats.org/officeDocument/2006/relationships/image" Target="../media/image14.jpe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33" Type="http://schemas.openxmlformats.org/officeDocument/2006/relationships/image" Target="../media/image35.png"/><Relationship Id="rId38" Type="http://schemas.openxmlformats.org/officeDocument/2006/relationships/image" Target="../media/image40.png"/><Relationship Id="rId46" Type="http://schemas.openxmlformats.org/officeDocument/2006/relationships/image" Target="../media/image48.png"/><Relationship Id="rId20" Type="http://schemas.openxmlformats.org/officeDocument/2006/relationships/image" Target="../media/image22.png"/><Relationship Id="rId41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9" Type="http://schemas.openxmlformats.org/officeDocument/2006/relationships/image" Target="../media/image41.png"/><Relationship Id="rId21" Type="http://schemas.openxmlformats.org/officeDocument/2006/relationships/image" Target="../media/image23.jpeg"/><Relationship Id="rId34" Type="http://schemas.openxmlformats.org/officeDocument/2006/relationships/image" Target="../media/image36.png"/><Relationship Id="rId42" Type="http://schemas.openxmlformats.org/officeDocument/2006/relationships/image" Target="../media/image44.png"/><Relationship Id="rId47" Type="http://schemas.openxmlformats.org/officeDocument/2006/relationships/image" Target="../media/image49.png"/><Relationship Id="rId50" Type="http://schemas.openxmlformats.org/officeDocument/2006/relationships/image" Target="../media/image5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png"/><Relationship Id="rId29" Type="http://schemas.openxmlformats.org/officeDocument/2006/relationships/image" Target="../media/image31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32" Type="http://schemas.openxmlformats.org/officeDocument/2006/relationships/image" Target="../media/image34.png"/><Relationship Id="rId37" Type="http://schemas.openxmlformats.org/officeDocument/2006/relationships/image" Target="../media/image39.png"/><Relationship Id="rId40" Type="http://schemas.openxmlformats.org/officeDocument/2006/relationships/image" Target="../media/image42.gif"/><Relationship Id="rId45" Type="http://schemas.openxmlformats.org/officeDocument/2006/relationships/image" Target="../media/image47.png"/><Relationship Id="rId5" Type="http://schemas.openxmlformats.org/officeDocument/2006/relationships/image" Target="../media/image7.png"/><Relationship Id="rId15" Type="http://schemas.openxmlformats.org/officeDocument/2006/relationships/image" Target="../media/image17.jpe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36" Type="http://schemas.openxmlformats.org/officeDocument/2006/relationships/image" Target="../media/image38.png"/><Relationship Id="rId49" Type="http://schemas.openxmlformats.org/officeDocument/2006/relationships/image" Target="../media/image51.png"/><Relationship Id="rId10" Type="http://schemas.openxmlformats.org/officeDocument/2006/relationships/image" Target="../media/image12.jpeg"/><Relationship Id="rId19" Type="http://schemas.openxmlformats.org/officeDocument/2006/relationships/image" Target="../media/image21.png"/><Relationship Id="rId31" Type="http://schemas.openxmlformats.org/officeDocument/2006/relationships/image" Target="../media/image33.png"/><Relationship Id="rId44" Type="http://schemas.openxmlformats.org/officeDocument/2006/relationships/image" Target="../media/image46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jpeg"/><Relationship Id="rId22" Type="http://schemas.openxmlformats.org/officeDocument/2006/relationships/image" Target="../media/image24.png"/><Relationship Id="rId27" Type="http://schemas.openxmlformats.org/officeDocument/2006/relationships/image" Target="../media/image29.png"/><Relationship Id="rId30" Type="http://schemas.openxmlformats.org/officeDocument/2006/relationships/image" Target="../media/image32.png"/><Relationship Id="rId35" Type="http://schemas.openxmlformats.org/officeDocument/2006/relationships/image" Target="../media/image37.png"/><Relationship Id="rId43" Type="http://schemas.openxmlformats.org/officeDocument/2006/relationships/image" Target="../media/image45.png"/><Relationship Id="rId48" Type="http://schemas.openxmlformats.org/officeDocument/2006/relationships/image" Target="../media/image50.png"/><Relationship Id="rId8" Type="http://schemas.openxmlformats.org/officeDocument/2006/relationships/image" Target="../media/image10.png"/><Relationship Id="rId51" Type="http://schemas.openxmlformats.org/officeDocument/2006/relationships/image" Target="../media/image53.jpeg"/><Relationship Id="rId3" Type="http://schemas.openxmlformats.org/officeDocument/2006/relationships/image" Target="../media/image5.jpeg"/><Relationship Id="rId12" Type="http://schemas.openxmlformats.org/officeDocument/2006/relationships/image" Target="../media/image14.jpe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33" Type="http://schemas.openxmlformats.org/officeDocument/2006/relationships/image" Target="../media/image35.png"/><Relationship Id="rId38" Type="http://schemas.openxmlformats.org/officeDocument/2006/relationships/image" Target="../media/image40.png"/><Relationship Id="rId46" Type="http://schemas.openxmlformats.org/officeDocument/2006/relationships/image" Target="../media/image48.png"/><Relationship Id="rId20" Type="http://schemas.openxmlformats.org/officeDocument/2006/relationships/image" Target="../media/image22.png"/><Relationship Id="rId41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0D71F-DA24-DE66-0BE1-EF236146FA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/>
              <a:t>Genomic Data in a Closed World Environment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85671D-5FCD-B9D1-0366-D0C8DA825D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Asieh Golozar, MD PhD MPH MHS 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Nemesis Health </a:t>
            </a:r>
          </a:p>
        </p:txBody>
      </p:sp>
    </p:spTree>
    <p:extLst>
      <p:ext uri="{BB962C8B-B14F-4D97-AF65-F5344CB8AC3E}">
        <p14:creationId xmlns:p14="http://schemas.microsoft.com/office/powerpoint/2010/main" val="100436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B848D-0C65-3A42-8860-20B20B39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However, genomic variant data…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8897C1-0D7D-A64C-B4FB-85DB378C76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de-DE" sz="2400"/>
              <a:t>… </a:t>
            </a:r>
            <a:r>
              <a:rPr lang="en-US" sz="2400"/>
              <a:t>are not standardized for interoperability</a:t>
            </a:r>
          </a:p>
          <a:p>
            <a:pPr marL="114300" indent="0">
              <a:buNone/>
            </a:pPr>
            <a:endParaRPr lang="en-US" sz="2400"/>
          </a:p>
          <a:p>
            <a:pPr marL="114300" indent="0">
              <a:buNone/>
            </a:pPr>
            <a:r>
              <a:rPr lang="en-US" sz="2400"/>
              <a:t>… are too narrow when measured through pre-defined panels and overwhelmed with meaningless information when obtained through Next Generation Sequencing</a:t>
            </a:r>
          </a:p>
          <a:p>
            <a:pPr marL="114300" indent="0">
              <a:buNone/>
            </a:pPr>
            <a:endParaRPr lang="en-US" sz="2400"/>
          </a:p>
          <a:p>
            <a:pPr marL="114300" indent="0">
              <a:buNone/>
            </a:pPr>
            <a:r>
              <a:rPr lang="en-US" sz="2400"/>
              <a:t>… are obtained through a myriad of different detection methods</a:t>
            </a:r>
          </a:p>
          <a:p>
            <a:pPr marL="114300" indent="0">
              <a:buNone/>
            </a:pPr>
            <a:endParaRPr lang="en-US" sz="2400"/>
          </a:p>
          <a:p>
            <a:pPr marL="114300" indent="0">
              <a:buNone/>
            </a:pPr>
            <a:r>
              <a:rPr lang="en-US" sz="2400"/>
              <a:t>… occur in different modalities, which are somewhat interconnected</a:t>
            </a:r>
          </a:p>
        </p:txBody>
      </p:sp>
    </p:spTree>
    <p:extLst>
      <p:ext uri="{BB962C8B-B14F-4D97-AF65-F5344CB8AC3E}">
        <p14:creationId xmlns:p14="http://schemas.microsoft.com/office/powerpoint/2010/main" val="1600549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C02FC-F15B-678D-8E73-A314D552B26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83574" y="182895"/>
            <a:ext cx="10524950" cy="838200"/>
          </a:xfrm>
        </p:spPr>
        <p:txBody>
          <a:bodyPr>
            <a:normAutofit/>
          </a:bodyPr>
          <a:lstStyle/>
          <a:p>
            <a:r>
              <a:rPr lang="en-US"/>
              <a:t>They have their own world of representation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02FD64-76CC-72E2-1137-74A4C4B26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718" y="1263116"/>
            <a:ext cx="8495071" cy="50232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E18C55-4029-1854-FFB4-49048BDD4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47" y="1953986"/>
            <a:ext cx="4265091" cy="226264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EFAC45-B7BC-B7BB-F69D-279D160208CD}"/>
              </a:ext>
            </a:extLst>
          </p:cNvPr>
          <p:cNvCxnSpPr>
            <a:cxnSpLocks/>
          </p:cNvCxnSpPr>
          <p:nvPr/>
        </p:nvCxnSpPr>
        <p:spPr>
          <a:xfrm flipH="1">
            <a:off x="2808014" y="1945383"/>
            <a:ext cx="792636" cy="15167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67BBD8-41D0-F9EC-90AC-6C22C6628D14}"/>
              </a:ext>
            </a:extLst>
          </p:cNvPr>
          <p:cNvCxnSpPr>
            <a:cxnSpLocks/>
          </p:cNvCxnSpPr>
          <p:nvPr/>
        </p:nvCxnSpPr>
        <p:spPr>
          <a:xfrm flipH="1" flipV="1">
            <a:off x="2808014" y="2872227"/>
            <a:ext cx="830233" cy="134440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7F72031-E182-8A42-236D-4A045EC728D6}"/>
              </a:ext>
            </a:extLst>
          </p:cNvPr>
          <p:cNvSpPr/>
          <p:nvPr/>
        </p:nvSpPr>
        <p:spPr>
          <a:xfrm>
            <a:off x="1427717" y="2097060"/>
            <a:ext cx="1380297" cy="809425"/>
          </a:xfrm>
          <a:prstGeom prst="rect">
            <a:avLst/>
          </a:pr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8267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18237-F8BA-0621-D1A3-C97D70E6A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They need to become features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B25ACAA-567C-97F8-CD22-A8898D792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Genomic markers need to be turned into </a:t>
            </a:r>
            <a:r>
              <a:rPr lang="en-US" sz="2400" b="1"/>
              <a:t>features </a:t>
            </a:r>
            <a:r>
              <a:rPr lang="en-US" sz="2400"/>
              <a:t>of an </a:t>
            </a:r>
            <a:r>
              <a:rPr lang="en-US" sz="2400" b="1"/>
              <a:t>analytical dataset</a:t>
            </a:r>
            <a:r>
              <a:rPr lang="en-US" sz="2400"/>
              <a:t>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87B6247-2E99-1FB3-03FD-73891348F5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60892" y="774291"/>
            <a:ext cx="10332018" cy="470092"/>
          </a:xfrm>
        </p:spPr>
        <p:txBody>
          <a:bodyPr/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Without features, epidemiological methods cannot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AE512C-962E-D597-8522-3407B181B84A}"/>
              </a:ext>
            </a:extLst>
          </p:cNvPr>
          <p:cNvSpPr txBox="1"/>
          <p:nvPr/>
        </p:nvSpPr>
        <p:spPr>
          <a:xfrm>
            <a:off x="764903" y="3608337"/>
            <a:ext cx="4008978" cy="1783059"/>
          </a:xfrm>
          <a:prstGeom prst="rect">
            <a:avLst/>
          </a:prstGeom>
          <a:noFill/>
          <a:ln>
            <a:solidFill>
              <a:srgbClr val="20425A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Met exon 14 skipping mutation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Splice region variant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Chromosome 7q31.2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Exon 14 missing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Location 116411884-116411895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DF67184B-0970-CBD4-FB53-3E46A6C59534}"/>
              </a:ext>
            </a:extLst>
          </p:cNvPr>
          <p:cNvSpPr/>
          <p:nvPr/>
        </p:nvSpPr>
        <p:spPr>
          <a:xfrm>
            <a:off x="2108200" y="2895600"/>
            <a:ext cx="4660900" cy="1409700"/>
          </a:xfrm>
          <a:prstGeom prst="arc">
            <a:avLst>
              <a:gd name="adj1" fmla="val 10805328"/>
              <a:gd name="adj2" fmla="val 39837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6A8651-217C-AAD5-B023-5627C6389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900" y="3637685"/>
            <a:ext cx="6096000" cy="2623415"/>
          </a:xfrm>
          <a:prstGeom prst="rect">
            <a:avLst/>
          </a:prstGeom>
          <a:ln>
            <a:solidFill>
              <a:srgbClr val="20425A"/>
            </a:solidFill>
          </a:ln>
        </p:spPr>
      </p:pic>
    </p:spTree>
    <p:extLst>
      <p:ext uri="{BB962C8B-B14F-4D97-AF65-F5344CB8AC3E}">
        <p14:creationId xmlns:p14="http://schemas.microsoft.com/office/powerpoint/2010/main" val="427222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9B1707-4B42-5B0E-3166-B443E691C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ETLing</a:t>
            </a:r>
            <a:r>
              <a:rPr lang="en-US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easier said than done</a:t>
            </a:r>
          </a:p>
        </p:txBody>
      </p:sp>
      <p:pic>
        <p:nvPicPr>
          <p:cNvPr id="1026" name="Picture 2" descr="Two Masters Drawing by C A Oliver - Pixels">
            <a:extLst>
              <a:ext uri="{FF2B5EF4-FFF2-40B4-BE49-F238E27FC236}">
                <a16:creationId xmlns:a16="http://schemas.microsoft.com/office/drawing/2014/main" id="{460DEC90-7EF5-688B-E736-569EDBEEDD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53"/>
          <a:stretch/>
        </p:blipFill>
        <p:spPr bwMode="auto">
          <a:xfrm>
            <a:off x="2658380" y="2017310"/>
            <a:ext cx="6716672" cy="392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953087-3B9C-D625-2D75-8BC4D2CF58C6}"/>
              </a:ext>
            </a:extLst>
          </p:cNvPr>
          <p:cNvSpPr txBox="1"/>
          <p:nvPr/>
        </p:nvSpPr>
        <p:spPr>
          <a:xfrm>
            <a:off x="308787" y="2502400"/>
            <a:ext cx="32962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We get: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Different modalities, which are often mixed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Different sources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Different detection methods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Flat files with complex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syntax requirements 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but lax compliance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DF7862-AC04-589F-3CAC-994454C6D6FC}"/>
              </a:ext>
            </a:extLst>
          </p:cNvPr>
          <p:cNvSpPr txBox="1"/>
          <p:nvPr/>
        </p:nvSpPr>
        <p:spPr>
          <a:xfrm>
            <a:off x="9140784" y="2783047"/>
            <a:ext cx="286700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We need: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Precise variants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Standardized variants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Meaningful hierarchy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Closed World assumption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943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A9C0D-3AD6-E266-58DE-F5D351B4F6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/>
              <a:t>Recording Variants</a:t>
            </a:r>
            <a:br>
              <a:rPr lang="en-US"/>
            </a:br>
            <a:r>
              <a:rPr lang="en-US"/>
              <a:t>in the OMOP CDM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776305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10869BA7-4112-4AAC-9ABE-51CB62269221}"/>
              </a:ext>
            </a:extLst>
          </p:cNvPr>
          <p:cNvGrpSpPr/>
          <p:nvPr/>
        </p:nvGrpSpPr>
        <p:grpSpPr>
          <a:xfrm>
            <a:off x="7823877" y="2680555"/>
            <a:ext cx="2435258" cy="2415331"/>
            <a:chOff x="1888307" y="3810758"/>
            <a:chExt cx="2435258" cy="241533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5CA2D3E-689C-48D4-953E-44BBF7181D6E}"/>
                </a:ext>
              </a:extLst>
            </p:cNvPr>
            <p:cNvSpPr/>
            <p:nvPr/>
          </p:nvSpPr>
          <p:spPr>
            <a:xfrm>
              <a:off x="1888307" y="3810758"/>
              <a:ext cx="2435258" cy="2415331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Arial"/>
                </a:rPr>
                <a:t>OMOP Genomic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Arial"/>
                </a:rPr>
                <a:t>93k coding genes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3A3B77F-F07A-4B6F-A6C6-CC881CDEE95D}"/>
                </a:ext>
              </a:extLst>
            </p:cNvPr>
            <p:cNvSpPr/>
            <p:nvPr/>
          </p:nvSpPr>
          <p:spPr>
            <a:xfrm>
              <a:off x="2183421" y="4073538"/>
              <a:ext cx="1828800" cy="1828800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sz="1400" ker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290</a:t>
              </a: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Arial"/>
                </a:rPr>
                <a:t>k variants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Arial"/>
                </a:rPr>
                <a:t>OMOP Genomic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Arial"/>
                </a:rPr>
                <a:t>1128 genes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4FB848D-0C65-3A42-8860-20B20B39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4000"/>
              <a:t>OMOP Genomic is built from relevant 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8897C1-0D7D-A64C-B4FB-85DB378C7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7990" y="1375319"/>
            <a:ext cx="5117454" cy="4906963"/>
          </a:xfrm>
        </p:spPr>
        <p:txBody>
          <a:bodyPr>
            <a:normAutofit/>
          </a:bodyPr>
          <a:lstStyle/>
          <a:p>
            <a:pPr marL="114300" indent="0">
              <a:buSzPct val="100000"/>
              <a:buNone/>
            </a:pPr>
            <a:endParaRPr lang="en-US" sz="2200"/>
          </a:p>
          <a:p>
            <a:pPr marL="114300" indent="0">
              <a:buSzPct val="100000"/>
              <a:buNone/>
            </a:pPr>
            <a:endParaRPr lang="en-US" sz="2200"/>
          </a:p>
          <a:p>
            <a:pPr marL="114300" indent="0">
              <a:buSzPct val="100000"/>
              <a:buNone/>
            </a:pPr>
            <a:r>
              <a:rPr lang="en-US" sz="2200"/>
              <a:t>… by </a:t>
            </a:r>
          </a:p>
          <a:p>
            <a:pPr>
              <a:buSzPct val="100000"/>
            </a:pPr>
            <a:r>
              <a:rPr lang="en-US" sz="2200"/>
              <a:t>Combining public repositories</a:t>
            </a:r>
          </a:p>
          <a:p>
            <a:pPr>
              <a:buSzPct val="100000"/>
            </a:pPr>
            <a:r>
              <a:rPr lang="en-US" sz="2200"/>
              <a:t>Deduping them</a:t>
            </a:r>
          </a:p>
          <a:p>
            <a:pPr marL="114300" indent="0">
              <a:buSzPct val="100000"/>
              <a:buNone/>
            </a:pPr>
            <a:endParaRPr lang="en-US" sz="22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39DE05-E19C-47F4-BB2B-3311AF76E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247" y="2050759"/>
            <a:ext cx="1857231" cy="424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2D6ADCB0-2E3A-4EE5-8C8A-CDECFD31A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2632" y="1578497"/>
            <a:ext cx="1399886" cy="3636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41CFA7-BE44-483F-AA5E-68756DCF59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0558" y="3142568"/>
            <a:ext cx="1314450" cy="466725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82F849AF-6F53-4E59-BD33-E931D2961F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1944" y="5776384"/>
            <a:ext cx="1914551" cy="363696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E7FF489-ED79-47B3-98D8-FF443C32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3751" y="3886540"/>
            <a:ext cx="1221730" cy="27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gures and Graphics — CIViC documentation">
            <a:extLst>
              <a:ext uri="{FF2B5EF4-FFF2-40B4-BE49-F238E27FC236}">
                <a16:creationId xmlns:a16="http://schemas.microsoft.com/office/drawing/2014/main" id="{690EFA38-DE01-4A71-9B82-49A2F7BFA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791" y="1824135"/>
            <a:ext cx="1399886" cy="59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6B4298-5BED-419E-8301-44573E0FD63D}"/>
              </a:ext>
            </a:extLst>
          </p:cNvPr>
          <p:cNvCxnSpPr>
            <a:cxnSpLocks/>
          </p:cNvCxnSpPr>
          <p:nvPr/>
        </p:nvCxnSpPr>
        <p:spPr>
          <a:xfrm>
            <a:off x="7571852" y="2475450"/>
            <a:ext cx="437493" cy="325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661312-2541-4349-BEAE-907916E50D87}"/>
              </a:ext>
            </a:extLst>
          </p:cNvPr>
          <p:cNvCxnSpPr>
            <a:cxnSpLocks/>
          </p:cNvCxnSpPr>
          <p:nvPr/>
        </p:nvCxnSpPr>
        <p:spPr>
          <a:xfrm>
            <a:off x="8692738" y="2031805"/>
            <a:ext cx="155090" cy="517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50CB0FD-E682-4CA7-AE43-AE0204199D57}"/>
              </a:ext>
            </a:extLst>
          </p:cNvPr>
          <p:cNvCxnSpPr>
            <a:cxnSpLocks/>
          </p:cNvCxnSpPr>
          <p:nvPr/>
        </p:nvCxnSpPr>
        <p:spPr>
          <a:xfrm flipH="1">
            <a:off x="10091116" y="2943335"/>
            <a:ext cx="420044" cy="169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1613B0-61B5-4090-A380-3E796B11272C}"/>
              </a:ext>
            </a:extLst>
          </p:cNvPr>
          <p:cNvCxnSpPr>
            <a:cxnSpLocks/>
          </p:cNvCxnSpPr>
          <p:nvPr/>
        </p:nvCxnSpPr>
        <p:spPr>
          <a:xfrm>
            <a:off x="7165071" y="3452568"/>
            <a:ext cx="576044" cy="149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D1BE0E0-CE07-40DF-A83B-5072D8C6B494}"/>
              </a:ext>
            </a:extLst>
          </p:cNvPr>
          <p:cNvCxnSpPr>
            <a:cxnSpLocks/>
          </p:cNvCxnSpPr>
          <p:nvPr/>
        </p:nvCxnSpPr>
        <p:spPr>
          <a:xfrm flipH="1" flipV="1">
            <a:off x="9324838" y="5207741"/>
            <a:ext cx="112708" cy="456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33DF5EC-A6B6-425F-844C-E5B38654863C}"/>
              </a:ext>
            </a:extLst>
          </p:cNvPr>
          <p:cNvCxnSpPr>
            <a:cxnSpLocks/>
          </p:cNvCxnSpPr>
          <p:nvPr/>
        </p:nvCxnSpPr>
        <p:spPr>
          <a:xfrm flipH="1" flipV="1">
            <a:off x="10092204" y="4756728"/>
            <a:ext cx="443957" cy="269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black and blue logo&#10;&#10;Description automatically generated">
            <a:extLst>
              <a:ext uri="{FF2B5EF4-FFF2-40B4-BE49-F238E27FC236}">
                <a16:creationId xmlns:a16="http://schemas.microsoft.com/office/drawing/2014/main" id="{75348657-F174-2A9C-195D-BACA21F8DF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249" y="2680555"/>
            <a:ext cx="1301750" cy="59055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20F617-37EE-8F06-3DEA-8EBCEC7A2B80}"/>
              </a:ext>
            </a:extLst>
          </p:cNvPr>
          <p:cNvCxnSpPr>
            <a:cxnSpLocks/>
          </p:cNvCxnSpPr>
          <p:nvPr/>
        </p:nvCxnSpPr>
        <p:spPr>
          <a:xfrm flipV="1">
            <a:off x="7125585" y="4292673"/>
            <a:ext cx="662248" cy="169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C3EA760-E7AD-7F4D-C237-7082850200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43521" y="4462313"/>
            <a:ext cx="1945740" cy="46672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4E16ED4-B5E4-AF7C-E20B-DCABDEB5F330}"/>
              </a:ext>
            </a:extLst>
          </p:cNvPr>
          <p:cNvCxnSpPr>
            <a:cxnSpLocks/>
          </p:cNvCxnSpPr>
          <p:nvPr/>
        </p:nvCxnSpPr>
        <p:spPr>
          <a:xfrm flipH="1">
            <a:off x="10314182" y="4025735"/>
            <a:ext cx="2400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A blue and white logo&#10;&#10;Description automatically generated">
            <a:extLst>
              <a:ext uri="{FF2B5EF4-FFF2-40B4-BE49-F238E27FC236}">
                <a16:creationId xmlns:a16="http://schemas.microsoft.com/office/drawing/2014/main" id="{BD4F913F-40E7-C5E0-7FC7-D8DEFD1B35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23132" y="5331214"/>
            <a:ext cx="1800745" cy="55641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580097F-8CB7-56AB-B017-658A2C189D02}"/>
              </a:ext>
            </a:extLst>
          </p:cNvPr>
          <p:cNvCxnSpPr>
            <a:cxnSpLocks/>
          </p:cNvCxnSpPr>
          <p:nvPr/>
        </p:nvCxnSpPr>
        <p:spPr>
          <a:xfrm flipV="1">
            <a:off x="7741115" y="4926034"/>
            <a:ext cx="503411" cy="480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E0CA507-6309-FA8B-8DC9-17053A9F8864}"/>
              </a:ext>
            </a:extLst>
          </p:cNvPr>
          <p:cNvCxnSpPr>
            <a:cxnSpLocks/>
          </p:cNvCxnSpPr>
          <p:nvPr/>
        </p:nvCxnSpPr>
        <p:spPr>
          <a:xfrm flipH="1">
            <a:off x="9678533" y="2369612"/>
            <a:ext cx="269258" cy="368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2185A41C-F2D9-C5D6-A314-F3879AAE74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54249" y="5142680"/>
            <a:ext cx="1145465" cy="34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14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84C6A611-59DC-48E4-AFC2-1E4E04888325}"/>
              </a:ext>
            </a:extLst>
          </p:cNvPr>
          <p:cNvSpPr/>
          <p:nvPr/>
        </p:nvSpPr>
        <p:spPr>
          <a:xfrm>
            <a:off x="1638835" y="-172497"/>
            <a:ext cx="7315200" cy="7315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80M variants (24k tumors, 38 tumor types)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58k genes (incl pseudogenes, non-coding RNA, etc.)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35275DA-5BD3-462E-B285-F17590C024EE}"/>
              </a:ext>
            </a:extLst>
          </p:cNvPr>
          <p:cNvSpPr/>
          <p:nvPr/>
        </p:nvSpPr>
        <p:spPr>
          <a:xfrm>
            <a:off x="4610635" y="2872723"/>
            <a:ext cx="1371600" cy="13716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1.3k variants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681 genes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252FF-8BAC-4CC7-A3A5-49D20E7B283E}"/>
              </a:ext>
            </a:extLst>
          </p:cNvPr>
          <p:cNvSpPr txBox="1"/>
          <p:nvPr/>
        </p:nvSpPr>
        <p:spPr>
          <a:xfrm>
            <a:off x="9423" y="6552564"/>
            <a:ext cx="393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Harding"/>
                <a:cs typeface="Arial"/>
                <a:sym typeface="Arial"/>
              </a:rPr>
              <a:t>International Cancer Genome Consortium (ICGC)</a:t>
            </a: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3F650A0-C69E-4495-8ABD-E0A09024CF2A}"/>
              </a:ext>
            </a:extLst>
          </p:cNvPr>
          <p:cNvSpPr/>
          <p:nvPr/>
        </p:nvSpPr>
        <p:spPr>
          <a:xfrm>
            <a:off x="3924835" y="2186923"/>
            <a:ext cx="2743200" cy="2743200"/>
          </a:xfrm>
          <a:prstGeom prst="ellipse">
            <a:avLst/>
          </a:prstGeom>
          <a:solidFill>
            <a:schemeClr val="tx1">
              <a:lumMod val="75000"/>
              <a:lumOff val="25000"/>
              <a:alpha val="28000"/>
            </a:schemeClr>
          </a:solidFill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?? Variants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?? genes</a:t>
            </a:r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478FDE84-A693-4C9F-902B-563BAD1B777A}"/>
              </a:ext>
            </a:extLst>
          </p:cNvPr>
          <p:cNvSpPr/>
          <p:nvPr/>
        </p:nvSpPr>
        <p:spPr>
          <a:xfrm>
            <a:off x="8389854" y="320511"/>
            <a:ext cx="3185358" cy="741374"/>
          </a:xfrm>
          <a:prstGeom prst="borderCallout1">
            <a:avLst>
              <a:gd name="adj1" fmla="val 24575"/>
              <a:gd name="adj2" fmla="val -763"/>
              <a:gd name="adj3" fmla="val 62985"/>
              <a:gd name="adj4" fmla="val -3474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All variants found (includes random variants, mutations due to age, passenger mutations)</a:t>
            </a:r>
          </a:p>
        </p:txBody>
      </p:sp>
      <p:sp>
        <p:nvSpPr>
          <p:cNvPr id="13" name="Callout: Line 12">
            <a:extLst>
              <a:ext uri="{FF2B5EF4-FFF2-40B4-BE49-F238E27FC236}">
                <a16:creationId xmlns:a16="http://schemas.microsoft.com/office/drawing/2014/main" id="{F9EB00A7-948E-4692-91DC-B2C96D6E1BF7}"/>
              </a:ext>
            </a:extLst>
          </p:cNvPr>
          <p:cNvSpPr/>
          <p:nvPr/>
        </p:nvSpPr>
        <p:spPr>
          <a:xfrm>
            <a:off x="820132" y="1402013"/>
            <a:ext cx="2475464" cy="1303480"/>
          </a:xfrm>
          <a:prstGeom prst="borderCallout1">
            <a:avLst>
              <a:gd name="adj1" fmla="val 46090"/>
              <a:gd name="adj2" fmla="val 99680"/>
              <a:gd name="adj3" fmla="val 96266"/>
              <a:gd name="adj4" fmla="val 145879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Desired:</a:t>
            </a:r>
            <a:b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</a:b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Clinically relevant variants (driver mutations, frequent correlates, mutations relevant for drug effect)</a:t>
            </a:r>
          </a:p>
        </p:txBody>
      </p:sp>
      <p:sp>
        <p:nvSpPr>
          <p:cNvPr id="16" name="Callout: Line 15">
            <a:extLst>
              <a:ext uri="{FF2B5EF4-FFF2-40B4-BE49-F238E27FC236}">
                <a16:creationId xmlns:a16="http://schemas.microsoft.com/office/drawing/2014/main" id="{27412301-D8E0-403C-9D8A-81AF300EB06F}"/>
              </a:ext>
            </a:extLst>
          </p:cNvPr>
          <p:cNvSpPr/>
          <p:nvPr/>
        </p:nvSpPr>
        <p:spPr>
          <a:xfrm>
            <a:off x="1327491" y="3485103"/>
            <a:ext cx="1911543" cy="759220"/>
          </a:xfrm>
          <a:prstGeom prst="borderCallout1">
            <a:avLst>
              <a:gd name="adj1" fmla="val 22167"/>
              <a:gd name="adj2" fmla="val 100858"/>
              <a:gd name="adj3" fmla="val -6673"/>
              <a:gd name="adj4" fmla="val 173149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Too narrow: Established driver variants only</a:t>
            </a:r>
          </a:p>
        </p:txBody>
      </p:sp>
      <p:sp>
        <p:nvSpPr>
          <p:cNvPr id="19" name="Callout: Line 18">
            <a:extLst>
              <a:ext uri="{FF2B5EF4-FFF2-40B4-BE49-F238E27FC236}">
                <a16:creationId xmlns:a16="http://schemas.microsoft.com/office/drawing/2014/main" id="{2B920C10-BA79-4389-9DD3-7395B23FC00B}"/>
              </a:ext>
            </a:extLst>
          </p:cNvPr>
          <p:cNvSpPr/>
          <p:nvPr/>
        </p:nvSpPr>
        <p:spPr>
          <a:xfrm>
            <a:off x="7861195" y="3156593"/>
            <a:ext cx="1404184" cy="379610"/>
          </a:xfrm>
          <a:prstGeom prst="borderCallout1">
            <a:avLst>
              <a:gd name="adj1" fmla="val 39550"/>
              <a:gd name="adj2" fmla="val 100187"/>
              <a:gd name="adj3" fmla="val 67826"/>
              <a:gd name="adj4" fmla="val 14361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We have now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D9B8F79-CC89-4EDC-9D52-8565FE2F4A94}"/>
              </a:ext>
            </a:extLst>
          </p:cNvPr>
          <p:cNvGrpSpPr/>
          <p:nvPr/>
        </p:nvGrpSpPr>
        <p:grpSpPr>
          <a:xfrm>
            <a:off x="9451298" y="3156593"/>
            <a:ext cx="2435258" cy="2415331"/>
            <a:chOff x="1888307" y="3810758"/>
            <a:chExt cx="2435258" cy="241533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4A7397E-5831-41C5-8683-F0876541CB7D}"/>
                </a:ext>
              </a:extLst>
            </p:cNvPr>
            <p:cNvSpPr/>
            <p:nvPr/>
          </p:nvSpPr>
          <p:spPr>
            <a:xfrm>
              <a:off x="1888307" y="3810758"/>
              <a:ext cx="2435258" cy="2415331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Arial"/>
                </a:rPr>
                <a:t>OMOP Genomic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Arial"/>
                </a:rPr>
                <a:t>19k coding genes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A274D64-B7D0-4C1D-B2DE-FB98D16CDD1C}"/>
                </a:ext>
              </a:extLst>
            </p:cNvPr>
            <p:cNvSpPr/>
            <p:nvPr/>
          </p:nvSpPr>
          <p:spPr>
            <a:xfrm>
              <a:off x="2183421" y="4073538"/>
              <a:ext cx="1828800" cy="1828800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sz="1400" ker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290</a:t>
              </a: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Arial"/>
                </a:rPr>
                <a:t>k variants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Arial"/>
                </a:rPr>
                <a:t>OMOP Genomic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Arial"/>
                </a:rPr>
                <a:t>1128 genes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872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  <p:bldP spid="11" grpId="0" animBg="1"/>
      <p:bldP spid="12" grpId="0" animBg="1"/>
      <p:bldP spid="13" grpId="0" animBg="1"/>
      <p:bldP spid="16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346CC-1288-401B-98F9-A8064631B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OMOP Genomic contains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B55A258-6E8E-409C-9164-45BBA047C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22676" y="1715678"/>
            <a:ext cx="4259724" cy="4410486"/>
          </a:xfrm>
        </p:spPr>
        <p:txBody>
          <a:bodyPr>
            <a:normAutofit/>
          </a:bodyPr>
          <a:lstStyle/>
          <a:p>
            <a:pPr marL="114300" marR="0" indent="0" algn="l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Genetic Variation: 19,297</a:t>
            </a:r>
          </a:p>
          <a:p>
            <a:pPr marL="114300" marR="0" indent="0" algn="l" rtl="0" fontAlgn="ctr">
              <a:spcBef>
                <a:spcPts val="0"/>
              </a:spcBef>
              <a:spcAft>
                <a:spcPts val="0"/>
              </a:spcAft>
              <a:buNone/>
            </a:pPr>
            <a:endParaRPr lang="en-US" sz="2600"/>
          </a:p>
          <a:p>
            <a:pPr marL="114300" marR="0" indent="0" algn="l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Structural Variant: 3,226</a:t>
            </a:r>
          </a:p>
          <a:p>
            <a:pPr marL="114300" marR="0" indent="0" algn="l" rtl="0" fontAlgn="ctr">
              <a:spcBef>
                <a:spcPts val="0"/>
              </a:spcBef>
              <a:spcAft>
                <a:spcPts val="0"/>
              </a:spcAft>
              <a:buNone/>
            </a:pPr>
            <a:endParaRPr lang="en-US" sz="2600"/>
          </a:p>
          <a:p>
            <a:pPr marL="114300" marR="0" indent="0" algn="l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Gene DNA Variant: 83,460</a:t>
            </a:r>
          </a:p>
          <a:p>
            <a:pPr marL="114300" marR="0" indent="0" algn="l" rtl="0" fontAlgn="ctr">
              <a:spcBef>
                <a:spcPts val="0"/>
              </a:spcBef>
              <a:spcAft>
                <a:spcPts val="0"/>
              </a:spcAft>
              <a:buNone/>
            </a:pPr>
            <a:endParaRPr lang="en-US" sz="2600"/>
          </a:p>
          <a:p>
            <a:pPr marL="114300" marR="0" indent="0" algn="l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Gene RNA Variant: 92,988</a:t>
            </a:r>
          </a:p>
          <a:p>
            <a:pPr marL="114300" marR="0" indent="0" algn="l" rtl="0" fontAlgn="ctr">
              <a:spcBef>
                <a:spcPts val="0"/>
              </a:spcBef>
              <a:spcAft>
                <a:spcPts val="0"/>
              </a:spcAft>
              <a:buNone/>
            </a:pPr>
            <a:endParaRPr lang="en-US" sz="2600"/>
          </a:p>
          <a:p>
            <a:pPr marL="114300" marR="0" indent="0" algn="l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Gene Protein Variant: 89,795</a:t>
            </a:r>
          </a:p>
          <a:p>
            <a:pPr marL="114300" indent="0">
              <a:buNone/>
            </a:pPr>
            <a:endParaRPr lang="en-US" sz="26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F4459BF-0010-4FB0-9433-A13826C150B2}"/>
              </a:ext>
            </a:extLst>
          </p:cNvPr>
          <p:cNvGrpSpPr/>
          <p:nvPr/>
        </p:nvGrpSpPr>
        <p:grpSpPr>
          <a:xfrm>
            <a:off x="3181427" y="2221334"/>
            <a:ext cx="2435258" cy="2415331"/>
            <a:chOff x="1888307" y="3810758"/>
            <a:chExt cx="2435258" cy="241533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16F0E55-4D1C-478F-B36A-DB9691C9EF5E}"/>
                </a:ext>
              </a:extLst>
            </p:cNvPr>
            <p:cNvSpPr/>
            <p:nvPr/>
          </p:nvSpPr>
          <p:spPr>
            <a:xfrm>
              <a:off x="1888307" y="3810758"/>
              <a:ext cx="2435258" cy="2415331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OMOP Genomic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19k coding genes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E93CECA-A95A-4D28-8DB8-F15F8B46FA3F}"/>
                </a:ext>
              </a:extLst>
            </p:cNvPr>
            <p:cNvSpPr/>
            <p:nvPr/>
          </p:nvSpPr>
          <p:spPr>
            <a:xfrm>
              <a:off x="2183421" y="4073538"/>
              <a:ext cx="1828800" cy="1828800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290k variants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OMOP Genomic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1128 genes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685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" name="Google Shape;148;p28"/>
          <p:cNvCxnSpPr/>
          <p:nvPr/>
        </p:nvCxnSpPr>
        <p:spPr>
          <a:xfrm>
            <a:off x="8656483" y="1143000"/>
            <a:ext cx="0" cy="5120640"/>
          </a:xfrm>
          <a:prstGeom prst="straightConnector1">
            <a:avLst/>
          </a:prstGeom>
          <a:noFill/>
          <a:ln w="28575" cap="flat" cmpd="sng">
            <a:solidFill>
              <a:srgbClr val="BFBFBF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149" name="Google Shape;149;p28"/>
          <p:cNvCxnSpPr/>
          <p:nvPr/>
        </p:nvCxnSpPr>
        <p:spPr>
          <a:xfrm>
            <a:off x="5044603" y="1143000"/>
            <a:ext cx="0" cy="5120640"/>
          </a:xfrm>
          <a:prstGeom prst="straightConnector1">
            <a:avLst/>
          </a:prstGeom>
          <a:noFill/>
          <a:ln w="28575" cap="flat" cmpd="sng">
            <a:solidFill>
              <a:srgbClr val="BFBFBF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150" name="Google Shape;150;p28"/>
          <p:cNvCxnSpPr>
            <a:stCxn id="151" idx="0"/>
            <a:endCxn id="152" idx="2"/>
          </p:cNvCxnSpPr>
          <p:nvPr/>
        </p:nvCxnSpPr>
        <p:spPr>
          <a:xfrm rot="10800000">
            <a:off x="6883807" y="1778245"/>
            <a:ext cx="3306400" cy="3072800"/>
          </a:xfrm>
          <a:prstGeom prst="straightConnector1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3" name="Google Shape;153;p28"/>
          <p:cNvCxnSpPr>
            <a:stCxn id="154" idx="0"/>
            <a:endCxn id="152" idx="2"/>
          </p:cNvCxnSpPr>
          <p:nvPr/>
        </p:nvCxnSpPr>
        <p:spPr>
          <a:xfrm rot="10800000">
            <a:off x="6883807" y="1778092"/>
            <a:ext cx="3306400" cy="1937600"/>
          </a:xfrm>
          <a:prstGeom prst="straightConnector1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5" name="Google Shape;155;p28"/>
          <p:cNvSpPr/>
          <p:nvPr/>
        </p:nvSpPr>
        <p:spPr>
          <a:xfrm>
            <a:off x="5333159" y="2572633"/>
            <a:ext cx="3100248" cy="52322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Small DNA variant, fusion, exon</a:t>
            </a:r>
            <a:endParaRPr sz="1467"/>
          </a:p>
        </p:txBody>
      </p:sp>
      <p:sp>
        <p:nvSpPr>
          <p:cNvPr id="152" name="Google Shape;152;p28"/>
          <p:cNvSpPr/>
          <p:nvPr/>
        </p:nvSpPr>
        <p:spPr>
          <a:xfrm>
            <a:off x="5714179" y="1255014"/>
            <a:ext cx="2339621" cy="52322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Gene variant</a:t>
            </a:r>
            <a:endParaRPr sz="1467"/>
          </a:p>
        </p:txBody>
      </p:sp>
      <p:sp>
        <p:nvSpPr>
          <p:cNvPr id="156" name="Google Shape;156;p28"/>
          <p:cNvSpPr/>
          <p:nvPr/>
        </p:nvSpPr>
        <p:spPr>
          <a:xfrm>
            <a:off x="5728111" y="3711727"/>
            <a:ext cx="2339621" cy="52322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Small RNA variant</a:t>
            </a:r>
            <a:endParaRPr sz="1467"/>
          </a:p>
        </p:txBody>
      </p:sp>
      <p:sp>
        <p:nvSpPr>
          <p:cNvPr id="157" name="Google Shape;157;p28"/>
          <p:cNvSpPr/>
          <p:nvPr/>
        </p:nvSpPr>
        <p:spPr>
          <a:xfrm>
            <a:off x="2466576" y="2572632"/>
            <a:ext cx="2415981" cy="52120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Structural Variant </a:t>
            </a:r>
            <a:endParaRPr sz="1467"/>
          </a:p>
        </p:txBody>
      </p:sp>
      <p:sp>
        <p:nvSpPr>
          <p:cNvPr id="158" name="Google Shape;158;p28"/>
          <p:cNvSpPr/>
          <p:nvPr/>
        </p:nvSpPr>
        <p:spPr>
          <a:xfrm>
            <a:off x="5728111" y="4847081"/>
            <a:ext cx="2339621" cy="52322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Small protein variant</a:t>
            </a:r>
            <a:endParaRPr sz="1467"/>
          </a:p>
        </p:txBody>
      </p:sp>
      <p:cxnSp>
        <p:nvCxnSpPr>
          <p:cNvPr id="159" name="Google Shape;159;p28"/>
          <p:cNvCxnSpPr>
            <a:stCxn id="155" idx="0"/>
            <a:endCxn id="152" idx="2"/>
          </p:cNvCxnSpPr>
          <p:nvPr/>
        </p:nvCxnSpPr>
        <p:spPr>
          <a:xfrm rot="10800000" flipH="1">
            <a:off x="6883283" y="1778232"/>
            <a:ext cx="800" cy="794400"/>
          </a:xfrm>
          <a:prstGeom prst="straightConnector1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0" name="Google Shape;160;p28"/>
          <p:cNvCxnSpPr>
            <a:stCxn id="156" idx="0"/>
            <a:endCxn id="155" idx="2"/>
          </p:cNvCxnSpPr>
          <p:nvPr/>
        </p:nvCxnSpPr>
        <p:spPr>
          <a:xfrm rot="10800000">
            <a:off x="6883121" y="3095727"/>
            <a:ext cx="14800" cy="616000"/>
          </a:xfrm>
          <a:prstGeom prst="straightConnector1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1" name="Google Shape;161;p28"/>
          <p:cNvCxnSpPr>
            <a:stCxn id="158" idx="0"/>
            <a:endCxn id="156" idx="2"/>
          </p:cNvCxnSpPr>
          <p:nvPr/>
        </p:nvCxnSpPr>
        <p:spPr>
          <a:xfrm rot="10800000">
            <a:off x="6897921" y="4235080"/>
            <a:ext cx="0" cy="612000"/>
          </a:xfrm>
          <a:prstGeom prst="straightConnector1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2" name="Google Shape;162;p28"/>
          <p:cNvSpPr txBox="1"/>
          <p:nvPr/>
        </p:nvSpPr>
        <p:spPr>
          <a:xfrm>
            <a:off x="6518524" y="1984513"/>
            <a:ext cx="526126" cy="3180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1467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Is a</a:t>
            </a:r>
            <a:endParaRPr sz="1467"/>
          </a:p>
        </p:txBody>
      </p:sp>
      <p:sp>
        <p:nvSpPr>
          <p:cNvPr id="163" name="Google Shape;163;p28"/>
          <p:cNvSpPr txBox="1"/>
          <p:nvPr/>
        </p:nvSpPr>
        <p:spPr>
          <a:xfrm>
            <a:off x="5460203" y="3334108"/>
            <a:ext cx="1624013" cy="3180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r"/>
            <a:r>
              <a:rPr lang="en" sz="1467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Is transcribed from</a:t>
            </a:r>
            <a:endParaRPr sz="1467"/>
          </a:p>
        </p:txBody>
      </p:sp>
      <p:sp>
        <p:nvSpPr>
          <p:cNvPr id="164" name="Google Shape;164;p28"/>
          <p:cNvSpPr txBox="1"/>
          <p:nvPr/>
        </p:nvSpPr>
        <p:spPr>
          <a:xfrm>
            <a:off x="5444612" y="4437920"/>
            <a:ext cx="1565313" cy="3180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r"/>
            <a:r>
              <a:rPr lang="en" sz="1467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Is translated from</a:t>
            </a:r>
            <a:endParaRPr sz="1467"/>
          </a:p>
        </p:txBody>
      </p:sp>
      <p:sp>
        <p:nvSpPr>
          <p:cNvPr id="165" name="Google Shape;165;p28"/>
          <p:cNvSpPr txBox="1">
            <a:spLocks noGrp="1"/>
          </p:cNvSpPr>
          <p:nvPr>
            <p:ph type="title"/>
          </p:nvPr>
        </p:nvSpPr>
        <p:spPr>
          <a:xfrm>
            <a:off x="1250381" y="152400"/>
            <a:ext cx="10332019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rmAutofit/>
          </a:bodyPr>
          <a:lstStyle/>
          <a:p>
            <a:r>
              <a:rPr lang="en"/>
              <a:t>Hierarchical relationships inside OMOP Genomic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8"/>
          <p:cNvSpPr/>
          <p:nvPr/>
        </p:nvSpPr>
        <p:spPr>
          <a:xfrm>
            <a:off x="9021810" y="2576598"/>
            <a:ext cx="2926951" cy="52322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Gene amplification, deletion</a:t>
            </a:r>
            <a:endParaRPr sz="1467"/>
          </a:p>
        </p:txBody>
      </p:sp>
      <p:sp>
        <p:nvSpPr>
          <p:cNvPr id="154" name="Google Shape;154;p28"/>
          <p:cNvSpPr/>
          <p:nvPr/>
        </p:nvSpPr>
        <p:spPr>
          <a:xfrm>
            <a:off x="9020396" y="3715693"/>
            <a:ext cx="2339621" cy="52322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RNA expression</a:t>
            </a:r>
            <a:endParaRPr sz="1467"/>
          </a:p>
        </p:txBody>
      </p:sp>
      <p:sp>
        <p:nvSpPr>
          <p:cNvPr id="151" name="Google Shape;151;p28"/>
          <p:cNvSpPr/>
          <p:nvPr/>
        </p:nvSpPr>
        <p:spPr>
          <a:xfrm>
            <a:off x="9020396" y="4851046"/>
            <a:ext cx="2339621" cy="52322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867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Protein expression</a:t>
            </a:r>
            <a:endParaRPr sz="1467"/>
          </a:p>
        </p:txBody>
      </p:sp>
      <p:sp>
        <p:nvSpPr>
          <p:cNvPr id="167" name="Google Shape;167;p28"/>
          <p:cNvSpPr txBox="1"/>
          <p:nvPr/>
        </p:nvSpPr>
        <p:spPr>
          <a:xfrm>
            <a:off x="9222905" y="3290356"/>
            <a:ext cx="503135" cy="3180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r"/>
            <a:r>
              <a:rPr lang="en" sz="1467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Is a</a:t>
            </a:r>
            <a:endParaRPr sz="1467"/>
          </a:p>
        </p:txBody>
      </p:sp>
      <p:sp>
        <p:nvSpPr>
          <p:cNvPr id="168" name="Google Shape;168;p28"/>
          <p:cNvSpPr txBox="1"/>
          <p:nvPr/>
        </p:nvSpPr>
        <p:spPr>
          <a:xfrm>
            <a:off x="9588255" y="4421196"/>
            <a:ext cx="483200" cy="3180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r"/>
            <a:r>
              <a:rPr lang="en" sz="1467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Is a</a:t>
            </a:r>
            <a:endParaRPr sz="1467"/>
          </a:p>
        </p:txBody>
      </p:sp>
      <p:cxnSp>
        <p:nvCxnSpPr>
          <p:cNvPr id="169" name="Google Shape;169;p28"/>
          <p:cNvCxnSpPr>
            <a:stCxn id="166" idx="0"/>
            <a:endCxn id="152" idx="2"/>
          </p:cNvCxnSpPr>
          <p:nvPr/>
        </p:nvCxnSpPr>
        <p:spPr>
          <a:xfrm rot="10800000">
            <a:off x="6884084" y="1778197"/>
            <a:ext cx="3601200" cy="798400"/>
          </a:xfrm>
          <a:prstGeom prst="straightConnector1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0" name="Google Shape;170;p28"/>
          <p:cNvCxnSpPr/>
          <p:nvPr/>
        </p:nvCxnSpPr>
        <p:spPr>
          <a:xfrm>
            <a:off x="192024" y="3276363"/>
            <a:ext cx="11850624" cy="0"/>
          </a:xfrm>
          <a:prstGeom prst="straightConnector1">
            <a:avLst/>
          </a:prstGeom>
          <a:noFill/>
          <a:ln w="28575" cap="flat" cmpd="sng">
            <a:solidFill>
              <a:srgbClr val="BFBFBF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171" name="Google Shape;171;p28"/>
          <p:cNvCxnSpPr/>
          <p:nvPr/>
        </p:nvCxnSpPr>
        <p:spPr>
          <a:xfrm>
            <a:off x="192024" y="4382787"/>
            <a:ext cx="11850624" cy="0"/>
          </a:xfrm>
          <a:prstGeom prst="straightConnector1">
            <a:avLst/>
          </a:prstGeom>
          <a:noFill/>
          <a:ln w="28575" cap="flat" cmpd="sng">
            <a:solidFill>
              <a:srgbClr val="BFBFBF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172" name="Google Shape;172;p28"/>
          <p:cNvCxnSpPr/>
          <p:nvPr/>
        </p:nvCxnSpPr>
        <p:spPr>
          <a:xfrm>
            <a:off x="192024" y="2316241"/>
            <a:ext cx="11850624" cy="0"/>
          </a:xfrm>
          <a:prstGeom prst="straightConnector1">
            <a:avLst/>
          </a:prstGeom>
          <a:noFill/>
          <a:ln w="28575" cap="flat" cmpd="sng">
            <a:solidFill>
              <a:srgbClr val="BFBFBF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173" name="Google Shape;173;p28"/>
          <p:cNvSpPr txBox="1"/>
          <p:nvPr/>
        </p:nvSpPr>
        <p:spPr>
          <a:xfrm>
            <a:off x="493778" y="3749042"/>
            <a:ext cx="1899113" cy="37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1867" b="1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RNA</a:t>
            </a:r>
            <a:endParaRPr sz="1467"/>
          </a:p>
        </p:txBody>
      </p:sp>
      <p:sp>
        <p:nvSpPr>
          <p:cNvPr id="174" name="Google Shape;174;p28"/>
          <p:cNvSpPr txBox="1"/>
          <p:nvPr/>
        </p:nvSpPr>
        <p:spPr>
          <a:xfrm>
            <a:off x="493778" y="4946906"/>
            <a:ext cx="1899113" cy="37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1867" b="1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Protein</a:t>
            </a:r>
            <a:endParaRPr sz="1467"/>
          </a:p>
        </p:txBody>
      </p:sp>
      <p:sp>
        <p:nvSpPr>
          <p:cNvPr id="175" name="Google Shape;175;p28"/>
          <p:cNvSpPr txBox="1"/>
          <p:nvPr/>
        </p:nvSpPr>
        <p:spPr>
          <a:xfrm>
            <a:off x="493778" y="1316738"/>
            <a:ext cx="1899113" cy="37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1867" b="1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Logical gene</a:t>
            </a:r>
            <a:endParaRPr sz="1467"/>
          </a:p>
        </p:txBody>
      </p:sp>
      <p:sp>
        <p:nvSpPr>
          <p:cNvPr id="176" name="Google Shape;176;p28"/>
          <p:cNvSpPr txBox="1"/>
          <p:nvPr/>
        </p:nvSpPr>
        <p:spPr>
          <a:xfrm>
            <a:off x="2466043" y="5740647"/>
            <a:ext cx="2531780" cy="37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en" sz="1867" b="1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Chromosome level</a:t>
            </a:r>
            <a:endParaRPr sz="1467"/>
          </a:p>
        </p:txBody>
      </p:sp>
      <p:sp>
        <p:nvSpPr>
          <p:cNvPr id="177" name="Google Shape;177;p28"/>
          <p:cNvSpPr txBox="1"/>
          <p:nvPr/>
        </p:nvSpPr>
        <p:spPr>
          <a:xfrm>
            <a:off x="9004003" y="5740647"/>
            <a:ext cx="2531780" cy="37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en" sz="1867" b="1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Gene abundance level</a:t>
            </a:r>
            <a:endParaRPr sz="1467"/>
          </a:p>
        </p:txBody>
      </p:sp>
      <p:sp>
        <p:nvSpPr>
          <p:cNvPr id="178" name="Google Shape;178;p28"/>
          <p:cNvSpPr txBox="1"/>
          <p:nvPr/>
        </p:nvSpPr>
        <p:spPr>
          <a:xfrm>
            <a:off x="5159870" y="5715492"/>
            <a:ext cx="3186520" cy="66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en" sz="1867" b="1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Sequence mutation level</a:t>
            </a:r>
            <a:endParaRPr sz="1467"/>
          </a:p>
          <a:p>
            <a:pPr algn="ctr"/>
            <a:r>
              <a:rPr lang="en" sz="1867" b="1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according to central dogma</a:t>
            </a:r>
            <a:endParaRPr sz="1467"/>
          </a:p>
        </p:txBody>
      </p:sp>
      <p:sp>
        <p:nvSpPr>
          <p:cNvPr id="179" name="Google Shape;179;p28"/>
          <p:cNvSpPr txBox="1"/>
          <p:nvPr/>
        </p:nvSpPr>
        <p:spPr>
          <a:xfrm>
            <a:off x="493778" y="2660022"/>
            <a:ext cx="1899113" cy="37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1867" b="1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DNA</a:t>
            </a:r>
            <a:endParaRPr sz="1467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/>
        </p:nvSpPr>
        <p:spPr>
          <a:xfrm>
            <a:off x="8881455" y="4789170"/>
            <a:ext cx="619877" cy="3180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1467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Is a</a:t>
            </a:r>
            <a:endParaRPr sz="1467"/>
          </a:p>
        </p:txBody>
      </p:sp>
      <p:sp>
        <p:nvSpPr>
          <p:cNvPr id="185" name="Google Shape;185;p29"/>
          <p:cNvSpPr txBox="1"/>
          <p:nvPr/>
        </p:nvSpPr>
        <p:spPr>
          <a:xfrm>
            <a:off x="9092480" y="3571645"/>
            <a:ext cx="619877" cy="3180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1467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Is a</a:t>
            </a:r>
            <a:endParaRPr sz="1467"/>
          </a:p>
        </p:txBody>
      </p:sp>
      <p:sp>
        <p:nvSpPr>
          <p:cNvPr id="186" name="Google Shape;186;p29"/>
          <p:cNvSpPr txBox="1"/>
          <p:nvPr/>
        </p:nvSpPr>
        <p:spPr>
          <a:xfrm>
            <a:off x="9600285" y="1964628"/>
            <a:ext cx="473521" cy="3077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Is a</a:t>
            </a:r>
            <a:endParaRPr sz="1400"/>
          </a:p>
        </p:txBody>
      </p:sp>
      <p:sp>
        <p:nvSpPr>
          <p:cNvPr id="187" name="Google Shape;187;p29"/>
          <p:cNvSpPr txBox="1"/>
          <p:nvPr/>
        </p:nvSpPr>
        <p:spPr>
          <a:xfrm>
            <a:off x="2772784" y="2175148"/>
            <a:ext cx="489273" cy="3077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Is a</a:t>
            </a:r>
            <a:endParaRPr sz="1400"/>
          </a:p>
        </p:txBody>
      </p:sp>
      <p:sp>
        <p:nvSpPr>
          <p:cNvPr id="188" name="Google Shape;188;p29"/>
          <p:cNvSpPr txBox="1"/>
          <p:nvPr/>
        </p:nvSpPr>
        <p:spPr>
          <a:xfrm>
            <a:off x="5408486" y="2297182"/>
            <a:ext cx="489273" cy="3077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Is a</a:t>
            </a:r>
            <a:endParaRPr sz="1400"/>
          </a:p>
        </p:txBody>
      </p:sp>
      <p:sp>
        <p:nvSpPr>
          <p:cNvPr id="189" name="Google Shape;189;p29"/>
          <p:cNvSpPr txBox="1"/>
          <p:nvPr/>
        </p:nvSpPr>
        <p:spPr>
          <a:xfrm>
            <a:off x="7508905" y="2318755"/>
            <a:ext cx="703331" cy="3077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Is a</a:t>
            </a:r>
            <a:endParaRPr sz="1400"/>
          </a:p>
        </p:txBody>
      </p:sp>
      <p:sp>
        <p:nvSpPr>
          <p:cNvPr id="190" name="Google Shape;190;p29"/>
          <p:cNvSpPr txBox="1"/>
          <p:nvPr/>
        </p:nvSpPr>
        <p:spPr>
          <a:xfrm>
            <a:off x="4794327" y="4716791"/>
            <a:ext cx="1123244" cy="5231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Is translated from</a:t>
            </a:r>
            <a:endParaRPr sz="1400"/>
          </a:p>
        </p:txBody>
      </p:sp>
      <p:sp>
        <p:nvSpPr>
          <p:cNvPr id="191" name="Google Shape;191;p29"/>
          <p:cNvSpPr txBox="1"/>
          <p:nvPr/>
        </p:nvSpPr>
        <p:spPr>
          <a:xfrm>
            <a:off x="4722940" y="3468137"/>
            <a:ext cx="1165365" cy="5231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Is transcribed from</a:t>
            </a:r>
            <a:endParaRPr sz="1400"/>
          </a:p>
        </p:txBody>
      </p:sp>
      <p:sp>
        <p:nvSpPr>
          <p:cNvPr id="192" name="Google Shape;192;p29"/>
          <p:cNvSpPr/>
          <p:nvPr/>
        </p:nvSpPr>
        <p:spPr>
          <a:xfrm>
            <a:off x="107488" y="2668667"/>
            <a:ext cx="12055464" cy="773541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4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9"/>
          <p:cNvSpPr/>
          <p:nvPr/>
        </p:nvSpPr>
        <p:spPr>
          <a:xfrm>
            <a:off x="107487" y="3982927"/>
            <a:ext cx="12046259" cy="773543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4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9"/>
          <p:cNvSpPr/>
          <p:nvPr/>
        </p:nvSpPr>
        <p:spPr>
          <a:xfrm>
            <a:off x="107485" y="5195086"/>
            <a:ext cx="12046259" cy="773543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4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5" name="Google Shape;195;p29"/>
          <p:cNvCxnSpPr>
            <a:stCxn id="196" idx="0"/>
          </p:cNvCxnSpPr>
          <p:nvPr/>
        </p:nvCxnSpPr>
        <p:spPr>
          <a:xfrm rot="5400000" flipH="1">
            <a:off x="5916800" y="2206457"/>
            <a:ext cx="3065600" cy="3064000"/>
          </a:xfrm>
          <a:prstGeom prst="curvedConnector3">
            <a:avLst>
              <a:gd name="adj1" fmla="val 45741"/>
            </a:avLst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7" name="Google Shape;197;p29"/>
          <p:cNvCxnSpPr/>
          <p:nvPr/>
        </p:nvCxnSpPr>
        <p:spPr>
          <a:xfrm rot="10800000">
            <a:off x="6012278" y="2162171"/>
            <a:ext cx="3073500" cy="1925100"/>
          </a:xfrm>
          <a:prstGeom prst="curvedConnector3">
            <a:avLst>
              <a:gd name="adj1" fmla="val 0"/>
            </a:avLst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8" name="Google Shape;198;p29"/>
          <p:cNvSpPr/>
          <p:nvPr/>
        </p:nvSpPr>
        <p:spPr>
          <a:xfrm>
            <a:off x="3425371" y="2775441"/>
            <a:ext cx="4352669" cy="52322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BRAF on genome GRCh38 on chromosome 7 Substitution in position 140753353 of A replaced by C measurement</a:t>
            </a:r>
            <a:endParaRPr sz="1400"/>
          </a:p>
        </p:txBody>
      </p:sp>
      <p:sp>
        <p:nvSpPr>
          <p:cNvPr id="199" name="Google Shape;199;p29"/>
          <p:cNvSpPr/>
          <p:nvPr/>
        </p:nvSpPr>
        <p:spPr>
          <a:xfrm>
            <a:off x="3425370" y="1638951"/>
            <a:ext cx="4965495" cy="52322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BRAF (B-Raf proto-oncogene, serine/threonine kinase) gene variant measurement</a:t>
            </a:r>
            <a:endParaRPr sz="1400"/>
          </a:p>
        </p:txBody>
      </p:sp>
      <p:sp>
        <p:nvSpPr>
          <p:cNvPr id="200" name="Google Shape;200;p29"/>
          <p:cNvSpPr/>
          <p:nvPr/>
        </p:nvSpPr>
        <p:spPr>
          <a:xfrm>
            <a:off x="4060643" y="4087273"/>
            <a:ext cx="3584004" cy="52322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BRAF transcript: Substitution in position 1781 of A replaced by G measurement</a:t>
            </a:r>
            <a:endParaRPr sz="1400"/>
          </a:p>
        </p:txBody>
      </p:sp>
      <p:sp>
        <p:nvSpPr>
          <p:cNvPr id="201" name="Google Shape;201;p29"/>
          <p:cNvSpPr/>
          <p:nvPr/>
        </p:nvSpPr>
        <p:spPr>
          <a:xfrm>
            <a:off x="20403" y="1900561"/>
            <a:ext cx="2248667" cy="52120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Chromosome 7 monosomy measurement</a:t>
            </a:r>
            <a:endParaRPr sz="1400"/>
          </a:p>
        </p:txBody>
      </p:sp>
      <p:sp>
        <p:nvSpPr>
          <p:cNvPr id="202" name="Google Shape;202;p29"/>
          <p:cNvSpPr/>
          <p:nvPr/>
        </p:nvSpPr>
        <p:spPr>
          <a:xfrm>
            <a:off x="3556001" y="5297187"/>
            <a:ext cx="4222036" cy="52322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BRAF protein: Substitution in position 594 Asp replaced by Gly measurement</a:t>
            </a:r>
            <a:endParaRPr sz="1400"/>
          </a:p>
        </p:txBody>
      </p:sp>
      <p:cxnSp>
        <p:nvCxnSpPr>
          <p:cNvPr id="203" name="Google Shape;203;p29"/>
          <p:cNvCxnSpPr/>
          <p:nvPr/>
        </p:nvCxnSpPr>
        <p:spPr>
          <a:xfrm rot="10800000" flipH="1">
            <a:off x="5835954" y="2147826"/>
            <a:ext cx="4236" cy="627615"/>
          </a:xfrm>
          <a:prstGeom prst="straightConnector1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4" name="Google Shape;204;p29"/>
          <p:cNvCxnSpPr/>
          <p:nvPr/>
        </p:nvCxnSpPr>
        <p:spPr>
          <a:xfrm rot="10800000">
            <a:off x="5864982" y="3298661"/>
            <a:ext cx="5447" cy="788612"/>
          </a:xfrm>
          <a:prstGeom prst="straightConnector1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5" name="Google Shape;205;p29"/>
          <p:cNvCxnSpPr/>
          <p:nvPr/>
        </p:nvCxnSpPr>
        <p:spPr>
          <a:xfrm rot="10800000">
            <a:off x="5864981" y="4610493"/>
            <a:ext cx="0" cy="686695"/>
          </a:xfrm>
          <a:prstGeom prst="straightConnector1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6" name="Google Shape;206;p29"/>
          <p:cNvSpPr/>
          <p:nvPr/>
        </p:nvSpPr>
        <p:spPr>
          <a:xfrm>
            <a:off x="7888984" y="2780249"/>
            <a:ext cx="1940525" cy="52322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BRAF Gene Exon 15 Mutation measurement</a:t>
            </a:r>
            <a:endParaRPr sz="1400"/>
          </a:p>
        </p:txBody>
      </p:sp>
      <p:sp>
        <p:nvSpPr>
          <p:cNvPr id="207" name="Google Shape;207;p29"/>
          <p:cNvSpPr/>
          <p:nvPr/>
        </p:nvSpPr>
        <p:spPr>
          <a:xfrm>
            <a:off x="9959172" y="2776265"/>
            <a:ext cx="2107491" cy="52322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BRAF Gene Amplification measurement</a:t>
            </a:r>
            <a:endParaRPr sz="1400"/>
          </a:p>
        </p:txBody>
      </p:sp>
      <p:sp>
        <p:nvSpPr>
          <p:cNvPr id="208" name="Google Shape;208;p29"/>
          <p:cNvSpPr/>
          <p:nvPr/>
        </p:nvSpPr>
        <p:spPr>
          <a:xfrm>
            <a:off x="1250382" y="2787138"/>
            <a:ext cx="2070857" cy="52322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BRAF::CUL1 Gene fusion measurement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9"/>
          <p:cNvSpPr/>
          <p:nvPr/>
        </p:nvSpPr>
        <p:spPr>
          <a:xfrm>
            <a:off x="7987910" y="4087273"/>
            <a:ext cx="1987385" cy="52322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BRAF RNA Expression measurement</a:t>
            </a:r>
            <a:endParaRPr sz="1400"/>
          </a:p>
        </p:txBody>
      </p:sp>
      <p:sp>
        <p:nvSpPr>
          <p:cNvPr id="196" name="Google Shape;196;p29"/>
          <p:cNvSpPr/>
          <p:nvPr/>
        </p:nvSpPr>
        <p:spPr>
          <a:xfrm>
            <a:off x="7987909" y="5271258"/>
            <a:ext cx="1987385" cy="52322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BRAF Protein Expression measurement</a:t>
            </a:r>
            <a:endParaRPr sz="1400"/>
          </a:p>
        </p:txBody>
      </p:sp>
      <p:cxnSp>
        <p:nvCxnSpPr>
          <p:cNvPr id="210" name="Google Shape;210;p29"/>
          <p:cNvCxnSpPr/>
          <p:nvPr/>
        </p:nvCxnSpPr>
        <p:spPr>
          <a:xfrm rot="10800000">
            <a:off x="6053006" y="2177495"/>
            <a:ext cx="2972700" cy="618000"/>
          </a:xfrm>
          <a:prstGeom prst="curvedConnector3">
            <a:avLst>
              <a:gd name="adj1" fmla="val 0"/>
            </a:avLst>
          </a:prstGeom>
          <a:noFill/>
          <a:ln w="2857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1" name="Google Shape;211;p29"/>
          <p:cNvCxnSpPr/>
          <p:nvPr/>
        </p:nvCxnSpPr>
        <p:spPr>
          <a:xfrm rot="10800000">
            <a:off x="6082320" y="2161339"/>
            <a:ext cx="5104800" cy="614100"/>
          </a:xfrm>
          <a:prstGeom prst="curvedConnector3">
            <a:avLst>
              <a:gd name="adj1" fmla="val 0"/>
            </a:avLst>
          </a:prstGeom>
          <a:noFill/>
          <a:ln w="2857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2" name="Google Shape;212;p29"/>
          <p:cNvCxnSpPr>
            <a:stCxn id="208" idx="0"/>
          </p:cNvCxnSpPr>
          <p:nvPr/>
        </p:nvCxnSpPr>
        <p:spPr>
          <a:xfrm rot="-5400000">
            <a:off x="3756611" y="735137"/>
            <a:ext cx="581200" cy="3522800"/>
          </a:xfrm>
          <a:prstGeom prst="curvedConnector2">
            <a:avLst/>
          </a:prstGeom>
          <a:noFill/>
          <a:ln w="2857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3" name="Google Shape;213;p29"/>
          <p:cNvSpPr txBox="1"/>
          <p:nvPr/>
        </p:nvSpPr>
        <p:spPr>
          <a:xfrm>
            <a:off x="117781" y="2729655"/>
            <a:ext cx="1485315" cy="66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1867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Gene DNA Variant</a:t>
            </a:r>
            <a:endParaRPr sz="1467"/>
          </a:p>
        </p:txBody>
      </p:sp>
      <p:sp>
        <p:nvSpPr>
          <p:cNvPr id="214" name="Google Shape;214;p29"/>
          <p:cNvSpPr txBox="1"/>
          <p:nvPr/>
        </p:nvSpPr>
        <p:spPr>
          <a:xfrm>
            <a:off x="117781" y="4065703"/>
            <a:ext cx="1485315" cy="66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1867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Gene RNA Variant</a:t>
            </a:r>
            <a:endParaRPr sz="1467"/>
          </a:p>
        </p:txBody>
      </p:sp>
      <p:sp>
        <p:nvSpPr>
          <p:cNvPr id="215" name="Google Shape;215;p29"/>
          <p:cNvSpPr txBox="1"/>
          <p:nvPr/>
        </p:nvSpPr>
        <p:spPr>
          <a:xfrm>
            <a:off x="107487" y="5253646"/>
            <a:ext cx="1485315" cy="66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1867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Gene Protein Variant</a:t>
            </a:r>
            <a:endParaRPr sz="1467"/>
          </a:p>
        </p:txBody>
      </p:sp>
      <p:sp>
        <p:nvSpPr>
          <p:cNvPr id="216" name="Google Shape;216;p29"/>
          <p:cNvSpPr txBox="1">
            <a:spLocks noGrp="1"/>
          </p:cNvSpPr>
          <p:nvPr>
            <p:ph type="title"/>
          </p:nvPr>
        </p:nvSpPr>
        <p:spPr>
          <a:xfrm>
            <a:off x="1250381" y="152400"/>
            <a:ext cx="10332019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rmAutofit/>
          </a:bodyPr>
          <a:lstStyle/>
          <a:p>
            <a:r>
              <a:rPr lang="en"/>
              <a:t>Hierarchical relationships inside OMOP Genomic</a:t>
            </a:r>
            <a:endParaRPr/>
          </a:p>
        </p:txBody>
      </p:sp>
      <p:sp>
        <p:nvSpPr>
          <p:cNvPr id="217" name="Google Shape;217;p29"/>
          <p:cNvSpPr txBox="1"/>
          <p:nvPr/>
        </p:nvSpPr>
        <p:spPr>
          <a:xfrm>
            <a:off x="1250381" y="751717"/>
            <a:ext cx="10332019" cy="470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3067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  <a:endParaRPr sz="1467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BDFE214C-1C4A-39F2-725E-AD47C634FD51}"/>
              </a:ext>
            </a:extLst>
          </p:cNvPr>
          <p:cNvGraphicFramePr/>
          <p:nvPr/>
        </p:nvGraphicFramePr>
        <p:xfrm>
          <a:off x="2032000" y="490864"/>
          <a:ext cx="8128000" cy="56474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46E7BDF-A5DC-73E9-D6CE-EA8512E19A86}"/>
              </a:ext>
            </a:extLst>
          </p:cNvPr>
          <p:cNvSpPr txBox="1"/>
          <p:nvPr/>
        </p:nvSpPr>
        <p:spPr>
          <a:xfrm rot="3570903">
            <a:off x="6426029" y="2530687"/>
            <a:ext cx="224810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1F42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exchange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0A69A9-AA19-3570-3A37-1E8F327C6576}"/>
              </a:ext>
            </a:extLst>
          </p:cNvPr>
          <p:cNvSpPr txBox="1"/>
          <p:nvPr/>
        </p:nvSpPr>
        <p:spPr>
          <a:xfrm rot="10800000" flipV="1">
            <a:off x="4970143" y="4613428"/>
            <a:ext cx="27647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1F42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Longitudinal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1F62C0-0D09-0081-FB74-99D6303CBEE6}"/>
              </a:ext>
            </a:extLst>
          </p:cNvPr>
          <p:cNvSpPr txBox="1"/>
          <p:nvPr/>
        </p:nvSpPr>
        <p:spPr>
          <a:xfrm rot="7037906" flipV="1">
            <a:off x="2861662" y="2352438"/>
            <a:ext cx="391798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1F42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Clinical care and administration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57F7D1-DE7C-EA04-5DE9-2A1598635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4583ED-F364-40B3-B25B-483B5033DF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869279-F92C-1378-5CE0-01086B7CB2C2}"/>
              </a:ext>
            </a:extLst>
          </p:cNvPr>
          <p:cNvSpPr txBox="1"/>
          <p:nvPr/>
        </p:nvSpPr>
        <p:spPr>
          <a:xfrm>
            <a:off x="8741779" y="6138334"/>
            <a:ext cx="345022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500" b="0" i="0">
                <a:solidFill>
                  <a:srgbClr val="5B616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 Med Internet Res</a:t>
            </a:r>
            <a:r>
              <a:rPr lang="en-US" sz="1500" b="0" i="0">
                <a:solidFill>
                  <a:srgbClr val="0071BC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 </a:t>
            </a:r>
            <a:r>
              <a:rPr lang="en-US" sz="1500" b="0" i="0">
                <a:solidFill>
                  <a:srgbClr val="5B616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2024 Apr 9:26:e55779</a:t>
            </a:r>
            <a:endParaRPr lang="en-US" sz="15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23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DCB55-79FF-943A-C6A6-23636F58F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936147-B10D-0BA2-2287-931D5FC4F0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628650" indent="-514350">
              <a:buAutoNum type="arabicPeriod"/>
            </a:pPr>
            <a:r>
              <a:rPr lang="en-US" sz="2400"/>
              <a:t>Genomic variants must enter epidemiological research.</a:t>
            </a:r>
          </a:p>
          <a:p>
            <a:pPr marL="628650" indent="-514350">
              <a:buAutoNum type="arabicPeriod"/>
            </a:pPr>
            <a:r>
              <a:rPr lang="en-US" sz="2400"/>
              <a:t>For that, they need to become uniquely identifiable features.</a:t>
            </a:r>
          </a:p>
          <a:p>
            <a:pPr marL="628650" indent="-514350">
              <a:buAutoNum type="arabicPeriod"/>
            </a:pPr>
            <a:r>
              <a:rPr lang="en-US" sz="2400"/>
              <a:t>For that, we need them to be</a:t>
            </a:r>
          </a:p>
          <a:p>
            <a:pPr lvl="1"/>
            <a:r>
              <a:rPr lang="en-US" sz="2400"/>
              <a:t>Well, unique</a:t>
            </a:r>
          </a:p>
          <a:p>
            <a:pPr lvl="1"/>
            <a:r>
              <a:rPr lang="en-US" sz="2400"/>
              <a:t>Well, identifiable</a:t>
            </a:r>
          </a:p>
          <a:p>
            <a:pPr lvl="1"/>
            <a:r>
              <a:rPr lang="en-US" sz="2400"/>
              <a:t>Comprehensive (to cancer)</a:t>
            </a:r>
          </a:p>
          <a:p>
            <a:pPr lvl="1"/>
            <a:r>
              <a:rPr lang="en-US" sz="2400"/>
              <a:t>Finite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/>
              <a:t>OMOP gives you all that.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b="1" i="0" u="none" strike="noStrike">
                <a:solidFill>
                  <a:srgbClr val="FFFFFF"/>
                </a:solidFill>
                <a:effectLst/>
                <a:latin typeface="inherit"/>
                <a:hlinkClick r:id="rId2"/>
              </a:rPr>
              <a:t>Join the Journey</a:t>
            </a:r>
            <a:endParaRPr lang="en-US" sz="2400" b="0" i="0">
              <a:solidFill>
                <a:srgbClr val="555555"/>
              </a:solidFill>
              <a:effectLst/>
              <a:latin typeface="Arial" panose="020B0604020202020204" pitchFamily="34" charset="0"/>
            </a:endParaRPr>
          </a:p>
          <a:p>
            <a:pPr marL="628650" indent="-514350">
              <a:buFont typeface="+mj-lt"/>
              <a:buAutoNum type="arabicPeriod"/>
            </a:pPr>
            <a:endParaRPr lang="en-US" sz="240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1EB1D41C-39B1-0C8B-D361-4F94DDF1D036}"/>
              </a:ext>
            </a:extLst>
          </p:cNvPr>
          <p:cNvSpPr/>
          <p:nvPr/>
        </p:nvSpPr>
        <p:spPr>
          <a:xfrm>
            <a:off x="5118735" y="2514600"/>
            <a:ext cx="342900" cy="1828800"/>
          </a:xfrm>
          <a:prstGeom prst="rightBrace">
            <a:avLst>
              <a:gd name="adj1" fmla="val 6666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CA32C-39DC-33C9-ABE5-15FF01CA2F25}"/>
              </a:ext>
            </a:extLst>
          </p:cNvPr>
          <p:cNvSpPr txBox="1"/>
          <p:nvPr/>
        </p:nvSpPr>
        <p:spPr>
          <a:xfrm>
            <a:off x="5585460" y="3148340"/>
            <a:ext cx="2646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= Closed World</a:t>
            </a:r>
          </a:p>
        </p:txBody>
      </p:sp>
    </p:spTree>
    <p:extLst>
      <p:ext uri="{BB962C8B-B14F-4D97-AF65-F5344CB8AC3E}">
        <p14:creationId xmlns:p14="http://schemas.microsoft.com/office/powerpoint/2010/main" val="1368532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EBMT (European Society for Blood and Marrow Transplantation) -  touchHAEMATOLOGY">
            <a:extLst>
              <a:ext uri="{FF2B5EF4-FFF2-40B4-BE49-F238E27FC236}">
                <a16:creationId xmlns:a16="http://schemas.microsoft.com/office/drawing/2014/main" id="{752BB0A8-5101-7F44-89C1-3F08A5500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3" b="17494"/>
          <a:stretch/>
        </p:blipFill>
        <p:spPr bwMode="auto">
          <a:xfrm>
            <a:off x="6712479" y="5567730"/>
            <a:ext cx="659368" cy="41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7965609-0718-A923-7E8D-ADEAAF45A4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25" b="29609"/>
          <a:stretch/>
        </p:blipFill>
        <p:spPr bwMode="auto">
          <a:xfrm>
            <a:off x="6633118" y="5172600"/>
            <a:ext cx="979206" cy="41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3CB3C4AF-D3A5-157A-273A-8FE7E7BBFBA8}"/>
              </a:ext>
            </a:extLst>
          </p:cNvPr>
          <p:cNvGrpSpPr/>
          <p:nvPr/>
        </p:nvGrpSpPr>
        <p:grpSpPr>
          <a:xfrm>
            <a:off x="838201" y="-1"/>
            <a:ext cx="10363200" cy="6290677"/>
            <a:chOff x="838201" y="-1"/>
            <a:chExt cx="10363200" cy="629067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343814B-5DCF-011C-8247-B8093E799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29365" y="1597275"/>
              <a:ext cx="2667367" cy="33105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42431DC-0E5E-74EF-A9E0-A5C893E30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9743" y="1244080"/>
              <a:ext cx="1124378" cy="328181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AAF20F6A-F861-EC00-C35A-4B109AF8F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8851" t="45830" r="18961"/>
            <a:stretch/>
          </p:blipFill>
          <p:spPr>
            <a:xfrm>
              <a:off x="838201" y="-1"/>
              <a:ext cx="10363200" cy="6290677"/>
            </a:xfrm>
            <a:prstGeom prst="rect">
              <a:avLst/>
            </a:prstGeom>
          </p:spPr>
        </p:pic>
        <p:pic>
          <p:nvPicPr>
            <p:cNvPr id="36" name="Picture 26">
              <a:extLst>
                <a:ext uri="{FF2B5EF4-FFF2-40B4-BE49-F238E27FC236}">
                  <a16:creationId xmlns:a16="http://schemas.microsoft.com/office/drawing/2014/main" id="{3B9BF6AD-EC3C-B07E-697A-993BE8462B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0008" y="4011659"/>
              <a:ext cx="1150290" cy="523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1BC52C0-E636-B853-ED9E-0C8F0B5D0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74271" y="3370902"/>
              <a:ext cx="1538182" cy="463480"/>
            </a:xfrm>
            <a:prstGeom prst="rect">
              <a:avLst/>
            </a:prstGeom>
          </p:spPr>
        </p:pic>
        <p:pic>
          <p:nvPicPr>
            <p:cNvPr id="43" name="Picture 52" descr="The AJCC: 60 years of cancer staging leadership | ACS">
              <a:extLst>
                <a:ext uri="{FF2B5EF4-FFF2-40B4-BE49-F238E27FC236}">
                  <a16:creationId xmlns:a16="http://schemas.microsoft.com/office/drawing/2014/main" id="{427C402A-C9DF-500C-7CA3-B86640EE86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892" b="32813"/>
            <a:stretch/>
          </p:blipFill>
          <p:spPr bwMode="auto">
            <a:xfrm>
              <a:off x="4633792" y="4957437"/>
              <a:ext cx="1031814" cy="338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A logo with text on it&#10;&#10;Description automatically generated">
              <a:extLst>
                <a:ext uri="{FF2B5EF4-FFF2-40B4-BE49-F238E27FC236}">
                  <a16:creationId xmlns:a16="http://schemas.microsoft.com/office/drawing/2014/main" id="{0B9E8095-271B-5EEF-0BC4-5EF742DDF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t="19474"/>
            <a:stretch/>
          </p:blipFill>
          <p:spPr>
            <a:xfrm>
              <a:off x="4374799" y="2121145"/>
              <a:ext cx="1280336" cy="586488"/>
            </a:xfrm>
            <a:prstGeom prst="rect">
              <a:avLst/>
            </a:prstGeom>
          </p:spPr>
        </p:pic>
        <p:pic>
          <p:nvPicPr>
            <p:cNvPr id="4" name="Picture 6" descr="Monarch CE">
              <a:extLst>
                <a:ext uri="{FF2B5EF4-FFF2-40B4-BE49-F238E27FC236}">
                  <a16:creationId xmlns:a16="http://schemas.microsoft.com/office/drawing/2014/main" id="{AE778D6A-33A6-E118-2AF8-726A0C0CC2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6721" y="4272946"/>
              <a:ext cx="1101191" cy="523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2B02929-39A8-12B4-9A60-7BA1728D6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19479" y="2359073"/>
              <a:ext cx="1604128" cy="426631"/>
            </a:xfrm>
            <a:prstGeom prst="rect">
              <a:avLst/>
            </a:prstGeom>
          </p:spPr>
        </p:pic>
        <p:pic>
          <p:nvPicPr>
            <p:cNvPr id="7" name="Picture 38" descr="Cataloguing cancer codes">
              <a:extLst>
                <a:ext uri="{FF2B5EF4-FFF2-40B4-BE49-F238E27FC236}">
                  <a16:creationId xmlns:a16="http://schemas.microsoft.com/office/drawing/2014/main" id="{BDC8D365-9D6A-3FB4-4FD1-9A97067B9F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7203" y="2541261"/>
              <a:ext cx="1021192" cy="406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0" descr="NAACCR, Inc. | Springfield IL">
              <a:extLst>
                <a:ext uri="{FF2B5EF4-FFF2-40B4-BE49-F238E27FC236}">
                  <a16:creationId xmlns:a16="http://schemas.microsoft.com/office/drawing/2014/main" id="{8A56461B-7AB5-655F-33C9-2EE20CC7A3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5135" y="4003388"/>
              <a:ext cx="805169" cy="749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402950A-A10E-6CCA-C043-BEC3066AD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964116" y="3688922"/>
              <a:ext cx="817995" cy="76143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300C1EA-B1BF-3638-714C-939378792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391844" y="4436729"/>
              <a:ext cx="1101191" cy="73587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E8EFC3B-AB2C-8901-DAF8-25EEDD8A0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963015" y="2819749"/>
              <a:ext cx="1558514" cy="44308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763D518-2256-19D2-904F-0B5D0F9C8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827645" y="1958895"/>
              <a:ext cx="1714760" cy="3990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CA401D0-5716-99B5-DCDA-3FB20E559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394459" y="3344825"/>
              <a:ext cx="1713330" cy="348402"/>
            </a:xfrm>
            <a:prstGeom prst="rect">
              <a:avLst/>
            </a:prstGeom>
          </p:spPr>
        </p:pic>
        <p:pic>
          <p:nvPicPr>
            <p:cNvPr id="14" name="Picture 4" descr="A map of the United States with the text: National Program of Cancer Registries (NPCR): Cancer Data Driving Action">
              <a:extLst>
                <a:ext uri="{FF2B5EF4-FFF2-40B4-BE49-F238E27FC236}">
                  <a16:creationId xmlns:a16="http://schemas.microsoft.com/office/drawing/2014/main" id="{5D226856-00BD-77AB-87C7-FFF83180A9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0839" y="3637971"/>
              <a:ext cx="994298" cy="5206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C970BBD-1200-7190-0B6E-FB3F28E7C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460050" y="4459141"/>
              <a:ext cx="1018121" cy="69104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D8A48AD-E8CB-4F31-B84F-4679A8D42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704839" y="3173003"/>
              <a:ext cx="1360888" cy="29526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7B2013D-BFDC-67DE-F072-917C97524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4450300" y="4005415"/>
              <a:ext cx="1101191" cy="27501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ECC0175-5B67-5B2A-180B-EE5B07C42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rcRect t="16800" b="23796"/>
            <a:stretch/>
          </p:blipFill>
          <p:spPr>
            <a:xfrm>
              <a:off x="2774354" y="2693695"/>
              <a:ext cx="1237703" cy="32995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0BE267A-F295-9196-F365-A793B0ED3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988755" y="3536357"/>
              <a:ext cx="1281606" cy="39904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8013418-EE4D-DB1C-8408-BA2849720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3231044" y="2313059"/>
              <a:ext cx="971245" cy="34070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A03904C-5FF3-3F4D-8DB1-C642FA01F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6556850" y="2848120"/>
              <a:ext cx="817297" cy="42581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B2ACAA8-E874-000C-98D9-99CDA25D8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4014311" y="1887368"/>
              <a:ext cx="1075428" cy="251902"/>
            </a:xfrm>
            <a:prstGeom prst="rect">
              <a:avLst/>
            </a:prstGeom>
          </p:spPr>
        </p:pic>
        <p:pic>
          <p:nvPicPr>
            <p:cNvPr id="24" name="Picture 23" descr="A close up of a logo&#10;&#10;Description automatically generated">
              <a:extLst>
                <a:ext uri="{FF2B5EF4-FFF2-40B4-BE49-F238E27FC236}">
                  <a16:creationId xmlns:a16="http://schemas.microsoft.com/office/drawing/2014/main" id="{348D8461-ED6A-2125-0A9F-E9052DE9F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3092462" y="2982957"/>
              <a:ext cx="1873897" cy="30849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60F602A-DC7D-AB2E-482B-5C71E6C2A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7546641" y="2832966"/>
              <a:ext cx="830341" cy="215166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20921D1-B6D6-5C92-73F2-93D924F84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6885383" y="3735930"/>
              <a:ext cx="1093620" cy="653838"/>
            </a:xfrm>
            <a:prstGeom prst="rect">
              <a:avLst/>
            </a:prstGeom>
          </p:spPr>
        </p:pic>
        <p:pic>
          <p:nvPicPr>
            <p:cNvPr id="27" name="Picture 26" descr="A close-up of a sign&#10;&#10;Description automatically generated">
              <a:extLst>
                <a:ext uri="{FF2B5EF4-FFF2-40B4-BE49-F238E27FC236}">
                  <a16:creationId xmlns:a16="http://schemas.microsoft.com/office/drawing/2014/main" id="{DF06106F-8EE2-3065-C8B7-1BEB2A59B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7055503" y="2561245"/>
              <a:ext cx="1685571" cy="239814"/>
            </a:xfrm>
            <a:prstGeom prst="rect">
              <a:avLst/>
            </a:prstGeom>
          </p:spPr>
        </p:pic>
        <p:pic>
          <p:nvPicPr>
            <p:cNvPr id="28" name="Picture 27" descr="A blue sign with white letters&#10;&#10;Description automatically generated">
              <a:extLst>
                <a:ext uri="{FF2B5EF4-FFF2-40B4-BE49-F238E27FC236}">
                  <a16:creationId xmlns:a16="http://schemas.microsoft.com/office/drawing/2014/main" id="{D82B80CE-CFBC-0F54-6C5A-A4E9EF2E7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3444373" y="4015837"/>
              <a:ext cx="970444" cy="340490"/>
            </a:xfrm>
            <a:prstGeom prst="rect">
              <a:avLst/>
            </a:prstGeom>
          </p:spPr>
        </p:pic>
        <p:sp>
          <p:nvSpPr>
            <p:cNvPr id="29" name="AutoShape 12" descr="Home">
              <a:extLst>
                <a:ext uri="{FF2B5EF4-FFF2-40B4-BE49-F238E27FC236}">
                  <a16:creationId xmlns:a16="http://schemas.microsoft.com/office/drawing/2014/main" id="{E9B38773-3D00-B2CD-0A0D-9A298E9EAE4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420132" y="3786405"/>
              <a:ext cx="213389" cy="1986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5FAF950-1A32-E7A2-F8B4-C4CDEAD4F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5324385" y="3332465"/>
              <a:ext cx="835775" cy="24829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022FAD0-7FD9-09C7-5511-ED8ED50B3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5665606" y="883016"/>
              <a:ext cx="817995" cy="329954"/>
            </a:xfrm>
            <a:prstGeom prst="rect">
              <a:avLst/>
            </a:prstGeom>
          </p:spPr>
        </p:pic>
        <p:pic>
          <p:nvPicPr>
            <p:cNvPr id="32" name="Picture 22" descr="CancerLinq">
              <a:extLst>
                <a:ext uri="{FF2B5EF4-FFF2-40B4-BE49-F238E27FC236}">
                  <a16:creationId xmlns:a16="http://schemas.microsoft.com/office/drawing/2014/main" id="{2B34786A-4F57-E727-81B1-1E3652A5A4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9595" y="3738315"/>
              <a:ext cx="1437018" cy="267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4">
              <a:extLst>
                <a:ext uri="{FF2B5EF4-FFF2-40B4-BE49-F238E27FC236}">
                  <a16:creationId xmlns:a16="http://schemas.microsoft.com/office/drawing/2014/main" id="{77F97990-8CCA-8185-8A8D-E0CA68478B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5089" y="5229647"/>
              <a:ext cx="1124378" cy="216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E9DFF87-FAD5-603B-FCD9-F457F9BDC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7594878" y="2274933"/>
              <a:ext cx="940015" cy="176070"/>
            </a:xfrm>
            <a:prstGeom prst="rect">
              <a:avLst/>
            </a:prstGeom>
          </p:spPr>
        </p:pic>
        <p:pic>
          <p:nvPicPr>
            <p:cNvPr id="35" name="Picture 36" descr="Confluence Mobile - National Cancer Institute - DTRSS Wiki">
              <a:extLst>
                <a:ext uri="{FF2B5EF4-FFF2-40B4-BE49-F238E27FC236}">
                  <a16:creationId xmlns:a16="http://schemas.microsoft.com/office/drawing/2014/main" id="{1044FE06-BE4D-E24C-2F70-4786133892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58" r="18842"/>
            <a:stretch/>
          </p:blipFill>
          <p:spPr bwMode="auto">
            <a:xfrm>
              <a:off x="5681152" y="4623242"/>
              <a:ext cx="695701" cy="653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42">
              <a:extLst>
                <a:ext uri="{FF2B5EF4-FFF2-40B4-BE49-F238E27FC236}">
                  <a16:creationId xmlns:a16="http://schemas.microsoft.com/office/drawing/2014/main" id="{D9E7FB9B-19E6-5ABC-707D-D4EC846438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3080" y="5656027"/>
              <a:ext cx="1101191" cy="438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46" descr="News from the ERN PaedCan :: SIOP Europe">
              <a:extLst>
                <a:ext uri="{FF2B5EF4-FFF2-40B4-BE49-F238E27FC236}">
                  <a16:creationId xmlns:a16="http://schemas.microsoft.com/office/drawing/2014/main" id="{3B25524A-95B3-3785-FB8F-48326312BC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62" r="12195"/>
            <a:stretch/>
          </p:blipFill>
          <p:spPr bwMode="auto">
            <a:xfrm>
              <a:off x="8057177" y="3847664"/>
              <a:ext cx="1079646" cy="761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8">
              <a:extLst>
                <a:ext uri="{FF2B5EF4-FFF2-40B4-BE49-F238E27FC236}">
                  <a16:creationId xmlns:a16="http://schemas.microsoft.com/office/drawing/2014/main" id="{876FE7FD-A422-B482-4207-14CCA602D2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6368" y="4446529"/>
              <a:ext cx="1225877" cy="470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8" descr="International classification of diseases for oncology (‎ICD-O)‎">
              <a:extLst>
                <a:ext uri="{FF2B5EF4-FFF2-40B4-BE49-F238E27FC236}">
                  <a16:creationId xmlns:a16="http://schemas.microsoft.com/office/drawing/2014/main" id="{17A0491C-81AD-3499-4A61-F6773FCEF1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2792" y="2991037"/>
              <a:ext cx="531123" cy="702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54">
              <a:extLst>
                <a:ext uri="{FF2B5EF4-FFF2-40B4-BE49-F238E27FC236}">
                  <a16:creationId xmlns:a16="http://schemas.microsoft.com/office/drawing/2014/main" id="{11BFC46B-DFCA-1BFB-B382-AC53EA6C7F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3844" y="1338176"/>
              <a:ext cx="1150759" cy="214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56" descr="Logo">
              <a:extLst>
                <a:ext uri="{FF2B5EF4-FFF2-40B4-BE49-F238E27FC236}">
                  <a16:creationId xmlns:a16="http://schemas.microsoft.com/office/drawing/2014/main" id="{DE2A415B-4D98-1366-A4E1-0652FA0401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3263" y="3226152"/>
              <a:ext cx="751483" cy="195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5" descr="A blue and white logo&#10;&#10;Description automatically generated">
              <a:extLst>
                <a:ext uri="{FF2B5EF4-FFF2-40B4-BE49-F238E27FC236}">
                  <a16:creationId xmlns:a16="http://schemas.microsoft.com/office/drawing/2014/main" id="{FBF257D6-79A8-F035-1ED8-9E3290128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/>
            <a:stretch>
              <a:fillRect/>
            </a:stretch>
          </p:blipFill>
          <p:spPr>
            <a:xfrm>
              <a:off x="7748759" y="4996345"/>
              <a:ext cx="632251" cy="468425"/>
            </a:xfrm>
            <a:prstGeom prst="rect">
              <a:avLst/>
            </a:prstGeom>
          </p:spPr>
        </p:pic>
        <p:pic>
          <p:nvPicPr>
            <p:cNvPr id="1026" name="Picture 2" descr="Ontada (@OntadaOncology) / X">
              <a:extLst>
                <a:ext uri="{FF2B5EF4-FFF2-40B4-BE49-F238E27FC236}">
                  <a16:creationId xmlns:a16="http://schemas.microsoft.com/office/drawing/2014/main" id="{718AAA21-1591-4046-9932-EFBA80C383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898" b="36810"/>
            <a:stretch/>
          </p:blipFill>
          <p:spPr bwMode="auto">
            <a:xfrm>
              <a:off x="9299719" y="3402217"/>
              <a:ext cx="1150290" cy="290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40" descr="COG Logo">
              <a:extLst>
                <a:ext uri="{FF2B5EF4-FFF2-40B4-BE49-F238E27FC236}">
                  <a16:creationId xmlns:a16="http://schemas.microsoft.com/office/drawing/2014/main" id="{A715CACE-A10A-352C-A004-D8AAF0C0F5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2083" y="2905280"/>
              <a:ext cx="731532" cy="378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EF51FA41-D47B-F350-06B8-F1AEA077E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260" y="5296430"/>
            <a:ext cx="557413" cy="55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ational Marrow Donor Program®/Be The Match® and CIBMTR® (Center for  International Blood and Marrow Transplant Research®) Note Studies of Older  Adults With MDS Demonstrate Significant Survival Benefits of HCT | Business  Wire">
            <a:extLst>
              <a:ext uri="{FF2B5EF4-FFF2-40B4-BE49-F238E27FC236}">
                <a16:creationId xmlns:a16="http://schemas.microsoft.com/office/drawing/2014/main" id="{B3BF7118-CE78-F1F6-E31E-F30CB95EE5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54" b="14699"/>
          <a:stretch/>
        </p:blipFill>
        <p:spPr bwMode="auto">
          <a:xfrm>
            <a:off x="5372449" y="5317261"/>
            <a:ext cx="990599" cy="33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C3FF9361-C01D-6E08-0C5C-67172862A6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4583ED-F364-40B3-B25B-483B5033DF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4639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rtoon of a person and person talking&#10;&#10;Description automatically generated">
            <a:extLst>
              <a:ext uri="{FF2B5EF4-FFF2-40B4-BE49-F238E27FC236}">
                <a16:creationId xmlns:a16="http://schemas.microsoft.com/office/drawing/2014/main" id="{4278311D-65F9-A988-E81E-BFB5A0704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852" y="643466"/>
            <a:ext cx="9860295" cy="5571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EFF0A4-8F6E-B41B-FE4C-AB2874D73823}"/>
              </a:ext>
            </a:extLst>
          </p:cNvPr>
          <p:cNvSpPr txBox="1"/>
          <p:nvPr/>
        </p:nvSpPr>
        <p:spPr>
          <a:xfrm>
            <a:off x="9912438" y="6488668"/>
            <a:ext cx="1910368" cy="246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https://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xkcd.com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/927/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403918-5B43-A505-5F6B-1CDDB77776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4583ED-F364-40B3-B25B-483B5033DF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5418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1F342-5728-930A-D1FF-5B3EDAE0B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EBMT (European Society for Blood and Marrow Transplantation) -  touchHAEMATOLOGY">
            <a:extLst>
              <a:ext uri="{FF2B5EF4-FFF2-40B4-BE49-F238E27FC236}">
                <a16:creationId xmlns:a16="http://schemas.microsoft.com/office/drawing/2014/main" id="{C2A0985F-ECAD-410F-E109-A4B5CB0B4C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3" b="17494"/>
          <a:stretch/>
        </p:blipFill>
        <p:spPr bwMode="auto">
          <a:xfrm>
            <a:off x="6712479" y="5567730"/>
            <a:ext cx="659368" cy="41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46E0E7D-EA1B-7096-37EF-89917541D6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25" b="29609"/>
          <a:stretch/>
        </p:blipFill>
        <p:spPr bwMode="auto">
          <a:xfrm>
            <a:off x="6633118" y="5172600"/>
            <a:ext cx="979206" cy="41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A973C589-605C-F4D2-BE44-100975CC5A4F}"/>
              </a:ext>
            </a:extLst>
          </p:cNvPr>
          <p:cNvGrpSpPr/>
          <p:nvPr/>
        </p:nvGrpSpPr>
        <p:grpSpPr>
          <a:xfrm>
            <a:off x="838201" y="-1"/>
            <a:ext cx="10363200" cy="6290677"/>
            <a:chOff x="838201" y="-1"/>
            <a:chExt cx="10363200" cy="629067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D68381D-6982-E136-DB84-E64ECD91E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29365" y="1597275"/>
              <a:ext cx="2667367" cy="33105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7398A24-CB45-9D51-646F-03BEA2AFA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9743" y="1244080"/>
              <a:ext cx="1124378" cy="328181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E03868C-B5FF-ABEA-D3CC-5DCA0905C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8851" t="45830" r="18961"/>
            <a:stretch/>
          </p:blipFill>
          <p:spPr>
            <a:xfrm>
              <a:off x="838201" y="-1"/>
              <a:ext cx="10363200" cy="6290677"/>
            </a:xfrm>
            <a:prstGeom prst="rect">
              <a:avLst/>
            </a:prstGeom>
          </p:spPr>
        </p:pic>
        <p:pic>
          <p:nvPicPr>
            <p:cNvPr id="36" name="Picture 26">
              <a:extLst>
                <a:ext uri="{FF2B5EF4-FFF2-40B4-BE49-F238E27FC236}">
                  <a16:creationId xmlns:a16="http://schemas.microsoft.com/office/drawing/2014/main" id="{161244C5-ED58-5E28-BABD-5352B30AF9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0008" y="4011659"/>
              <a:ext cx="1150290" cy="523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84AEA08-3756-C791-84BA-F10AC9E21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74271" y="3370902"/>
              <a:ext cx="1538182" cy="463480"/>
            </a:xfrm>
            <a:prstGeom prst="rect">
              <a:avLst/>
            </a:prstGeom>
          </p:spPr>
        </p:pic>
        <p:pic>
          <p:nvPicPr>
            <p:cNvPr id="43" name="Picture 52" descr="The AJCC: 60 years of cancer staging leadership | ACS">
              <a:extLst>
                <a:ext uri="{FF2B5EF4-FFF2-40B4-BE49-F238E27FC236}">
                  <a16:creationId xmlns:a16="http://schemas.microsoft.com/office/drawing/2014/main" id="{D0CFD2B1-7346-6C57-36AE-6B94BE3956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892" b="32813"/>
            <a:stretch/>
          </p:blipFill>
          <p:spPr bwMode="auto">
            <a:xfrm>
              <a:off x="4633792" y="4957437"/>
              <a:ext cx="1031814" cy="338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A logo with text on it&#10;&#10;Description automatically generated">
              <a:extLst>
                <a:ext uri="{FF2B5EF4-FFF2-40B4-BE49-F238E27FC236}">
                  <a16:creationId xmlns:a16="http://schemas.microsoft.com/office/drawing/2014/main" id="{5B2C3570-4C5F-E1D1-0222-E84BCCCB5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t="19474"/>
            <a:stretch/>
          </p:blipFill>
          <p:spPr>
            <a:xfrm>
              <a:off x="4374799" y="2121145"/>
              <a:ext cx="1280336" cy="586488"/>
            </a:xfrm>
            <a:prstGeom prst="rect">
              <a:avLst/>
            </a:prstGeom>
          </p:spPr>
        </p:pic>
        <p:pic>
          <p:nvPicPr>
            <p:cNvPr id="4" name="Picture 6" descr="Monarch CE">
              <a:extLst>
                <a:ext uri="{FF2B5EF4-FFF2-40B4-BE49-F238E27FC236}">
                  <a16:creationId xmlns:a16="http://schemas.microsoft.com/office/drawing/2014/main" id="{1506C998-A2D5-A70A-2982-8A0FE473B7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6721" y="4272946"/>
              <a:ext cx="1101191" cy="523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E268F26-A7AA-7450-5779-104FEC70F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19479" y="2359073"/>
              <a:ext cx="1604128" cy="426631"/>
            </a:xfrm>
            <a:prstGeom prst="rect">
              <a:avLst/>
            </a:prstGeom>
          </p:spPr>
        </p:pic>
        <p:pic>
          <p:nvPicPr>
            <p:cNvPr id="7" name="Picture 38" descr="Cataloguing cancer codes">
              <a:extLst>
                <a:ext uri="{FF2B5EF4-FFF2-40B4-BE49-F238E27FC236}">
                  <a16:creationId xmlns:a16="http://schemas.microsoft.com/office/drawing/2014/main" id="{E439F772-C7EA-6DC1-8FF1-564E616E43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7203" y="2541261"/>
              <a:ext cx="1021192" cy="406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0" descr="NAACCR, Inc. | Springfield IL">
              <a:extLst>
                <a:ext uri="{FF2B5EF4-FFF2-40B4-BE49-F238E27FC236}">
                  <a16:creationId xmlns:a16="http://schemas.microsoft.com/office/drawing/2014/main" id="{E11F8347-D94C-F537-54CA-70F9A6C12E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5135" y="4003388"/>
              <a:ext cx="805169" cy="749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E3DC952-D917-88A9-B74E-E8FC031C7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964116" y="3688922"/>
              <a:ext cx="817995" cy="76143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958DF35-0C07-0FA8-7E0B-0B6D46AEA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391844" y="4436729"/>
              <a:ext cx="1101191" cy="73587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A48A3E1-B5DC-950D-35B8-E3BBAE957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963015" y="2819749"/>
              <a:ext cx="1558514" cy="44308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5F0B960-679E-74FB-7A51-C956FDCFC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827645" y="1958895"/>
              <a:ext cx="1714760" cy="3990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555557F-340E-73E2-C3C9-1EB022F62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394459" y="3344825"/>
              <a:ext cx="1713330" cy="348402"/>
            </a:xfrm>
            <a:prstGeom prst="rect">
              <a:avLst/>
            </a:prstGeom>
          </p:spPr>
        </p:pic>
        <p:pic>
          <p:nvPicPr>
            <p:cNvPr id="14" name="Picture 4" descr="A map of the United States with the text: National Program of Cancer Registries (NPCR): Cancer Data Driving Action">
              <a:extLst>
                <a:ext uri="{FF2B5EF4-FFF2-40B4-BE49-F238E27FC236}">
                  <a16:creationId xmlns:a16="http://schemas.microsoft.com/office/drawing/2014/main" id="{A992F50D-E32B-7732-09E2-93D44AA93F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0839" y="3637971"/>
              <a:ext cx="994298" cy="5206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009BD97-9215-298A-7458-7420A7254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460050" y="4459141"/>
              <a:ext cx="1018121" cy="69104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2C8D500-8771-A3A9-C190-7AD27F5B3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704839" y="3173003"/>
              <a:ext cx="1360888" cy="29526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BA3CC3F-E5E5-762A-8ED0-F37239F13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4450300" y="4005415"/>
              <a:ext cx="1101191" cy="27501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0472908-3169-6D62-E79B-D3E9A678C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rcRect t="16800" b="23796"/>
            <a:stretch/>
          </p:blipFill>
          <p:spPr>
            <a:xfrm>
              <a:off x="2774354" y="2693695"/>
              <a:ext cx="1237703" cy="32995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90EBA1A-6EDE-7479-8B19-E73ECB666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988755" y="3536357"/>
              <a:ext cx="1281606" cy="39904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2CA919D-17CD-86A5-2328-E3073E11E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3231044" y="2313059"/>
              <a:ext cx="971245" cy="34070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AE4F04A-9643-4E3A-B3D5-51671B4A7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6556850" y="2848120"/>
              <a:ext cx="817297" cy="42581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D33D522-450A-1981-E32F-683482E13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4014311" y="1887368"/>
              <a:ext cx="1075428" cy="251902"/>
            </a:xfrm>
            <a:prstGeom prst="rect">
              <a:avLst/>
            </a:prstGeom>
          </p:spPr>
        </p:pic>
        <p:pic>
          <p:nvPicPr>
            <p:cNvPr id="24" name="Picture 23" descr="A close up of a logo&#10;&#10;Description automatically generated">
              <a:extLst>
                <a:ext uri="{FF2B5EF4-FFF2-40B4-BE49-F238E27FC236}">
                  <a16:creationId xmlns:a16="http://schemas.microsoft.com/office/drawing/2014/main" id="{FED555E8-88CA-3BBD-545A-3166DC3E1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3092462" y="2982957"/>
              <a:ext cx="1873897" cy="30849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5790CB-8AD6-2D16-0B68-61460927C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7546641" y="2832966"/>
              <a:ext cx="830341" cy="215166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D90AC1E-3E8B-E209-7567-EE0747CE3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6885383" y="3735930"/>
              <a:ext cx="1093620" cy="653838"/>
            </a:xfrm>
            <a:prstGeom prst="rect">
              <a:avLst/>
            </a:prstGeom>
          </p:spPr>
        </p:pic>
        <p:pic>
          <p:nvPicPr>
            <p:cNvPr id="27" name="Picture 26" descr="A close-up of a sign&#10;&#10;Description automatically generated">
              <a:extLst>
                <a:ext uri="{FF2B5EF4-FFF2-40B4-BE49-F238E27FC236}">
                  <a16:creationId xmlns:a16="http://schemas.microsoft.com/office/drawing/2014/main" id="{ECC66768-6FCD-5DF2-3774-7EBCFFC8B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7055503" y="2561245"/>
              <a:ext cx="1685571" cy="239814"/>
            </a:xfrm>
            <a:prstGeom prst="rect">
              <a:avLst/>
            </a:prstGeom>
          </p:spPr>
        </p:pic>
        <p:pic>
          <p:nvPicPr>
            <p:cNvPr id="28" name="Picture 27" descr="A blue sign with white letters&#10;&#10;Description automatically generated">
              <a:extLst>
                <a:ext uri="{FF2B5EF4-FFF2-40B4-BE49-F238E27FC236}">
                  <a16:creationId xmlns:a16="http://schemas.microsoft.com/office/drawing/2014/main" id="{EC66C45F-8845-C024-AF2C-8C1E3A06C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3444373" y="4015837"/>
              <a:ext cx="970444" cy="340490"/>
            </a:xfrm>
            <a:prstGeom prst="rect">
              <a:avLst/>
            </a:prstGeom>
          </p:spPr>
        </p:pic>
        <p:sp>
          <p:nvSpPr>
            <p:cNvPr id="29" name="AutoShape 12" descr="Home">
              <a:extLst>
                <a:ext uri="{FF2B5EF4-FFF2-40B4-BE49-F238E27FC236}">
                  <a16:creationId xmlns:a16="http://schemas.microsoft.com/office/drawing/2014/main" id="{6A76797E-8B30-63AC-A272-78CAFC89BE3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420132" y="3786405"/>
              <a:ext cx="213389" cy="1986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0F82E17-432F-27E1-8B94-EA3415C89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5324385" y="3332465"/>
              <a:ext cx="835775" cy="24829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483F556-4C51-FE28-0C7D-3EF211661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5665606" y="883016"/>
              <a:ext cx="817995" cy="329954"/>
            </a:xfrm>
            <a:prstGeom prst="rect">
              <a:avLst/>
            </a:prstGeom>
          </p:spPr>
        </p:pic>
        <p:pic>
          <p:nvPicPr>
            <p:cNvPr id="32" name="Picture 22" descr="CancerLinq">
              <a:extLst>
                <a:ext uri="{FF2B5EF4-FFF2-40B4-BE49-F238E27FC236}">
                  <a16:creationId xmlns:a16="http://schemas.microsoft.com/office/drawing/2014/main" id="{C941FC55-AF28-D0C3-A66E-7A3E12E01E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9595" y="3738315"/>
              <a:ext cx="1437018" cy="267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4">
              <a:extLst>
                <a:ext uri="{FF2B5EF4-FFF2-40B4-BE49-F238E27FC236}">
                  <a16:creationId xmlns:a16="http://schemas.microsoft.com/office/drawing/2014/main" id="{53411C78-C018-D0F8-342D-8E7883F931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5089" y="5229647"/>
              <a:ext cx="1124378" cy="216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B27175E-4610-B6EF-8CDF-786E1B701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7594878" y="2274933"/>
              <a:ext cx="940015" cy="176070"/>
            </a:xfrm>
            <a:prstGeom prst="rect">
              <a:avLst/>
            </a:prstGeom>
          </p:spPr>
        </p:pic>
        <p:pic>
          <p:nvPicPr>
            <p:cNvPr id="35" name="Picture 36" descr="Confluence Mobile - National Cancer Institute - DTRSS Wiki">
              <a:extLst>
                <a:ext uri="{FF2B5EF4-FFF2-40B4-BE49-F238E27FC236}">
                  <a16:creationId xmlns:a16="http://schemas.microsoft.com/office/drawing/2014/main" id="{63F8644E-031B-74A2-BCEA-399C859C24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58" r="18842"/>
            <a:stretch/>
          </p:blipFill>
          <p:spPr bwMode="auto">
            <a:xfrm>
              <a:off x="5681152" y="4623242"/>
              <a:ext cx="695701" cy="653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42">
              <a:extLst>
                <a:ext uri="{FF2B5EF4-FFF2-40B4-BE49-F238E27FC236}">
                  <a16:creationId xmlns:a16="http://schemas.microsoft.com/office/drawing/2014/main" id="{D3B4632D-196E-3363-6D0C-64610C7E3F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3080" y="5656027"/>
              <a:ext cx="1101191" cy="438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46" descr="News from the ERN PaedCan :: SIOP Europe">
              <a:extLst>
                <a:ext uri="{FF2B5EF4-FFF2-40B4-BE49-F238E27FC236}">
                  <a16:creationId xmlns:a16="http://schemas.microsoft.com/office/drawing/2014/main" id="{D58F445B-AA52-D248-8D4B-56754CFE07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62" r="12195"/>
            <a:stretch/>
          </p:blipFill>
          <p:spPr bwMode="auto">
            <a:xfrm>
              <a:off x="8057177" y="3847664"/>
              <a:ext cx="1079646" cy="761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8">
              <a:extLst>
                <a:ext uri="{FF2B5EF4-FFF2-40B4-BE49-F238E27FC236}">
                  <a16:creationId xmlns:a16="http://schemas.microsoft.com/office/drawing/2014/main" id="{C71F863F-D210-2628-C3A6-C1637E7590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6368" y="4446529"/>
              <a:ext cx="1225877" cy="470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8" descr="International classification of diseases for oncology (‎ICD-O)‎">
              <a:extLst>
                <a:ext uri="{FF2B5EF4-FFF2-40B4-BE49-F238E27FC236}">
                  <a16:creationId xmlns:a16="http://schemas.microsoft.com/office/drawing/2014/main" id="{D941B023-E7EE-743E-9E45-7E3F5C2B3E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2792" y="2991037"/>
              <a:ext cx="531123" cy="702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54">
              <a:extLst>
                <a:ext uri="{FF2B5EF4-FFF2-40B4-BE49-F238E27FC236}">
                  <a16:creationId xmlns:a16="http://schemas.microsoft.com/office/drawing/2014/main" id="{6042EF29-6C62-B98B-4B93-65229BC916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3844" y="1338176"/>
              <a:ext cx="1150759" cy="214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56" descr="Logo">
              <a:extLst>
                <a:ext uri="{FF2B5EF4-FFF2-40B4-BE49-F238E27FC236}">
                  <a16:creationId xmlns:a16="http://schemas.microsoft.com/office/drawing/2014/main" id="{9F69D608-9828-B66B-9C63-23DAA29C4F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3263" y="3226152"/>
              <a:ext cx="751483" cy="195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5" descr="A blue and white logo&#10;&#10;Description automatically generated">
              <a:extLst>
                <a:ext uri="{FF2B5EF4-FFF2-40B4-BE49-F238E27FC236}">
                  <a16:creationId xmlns:a16="http://schemas.microsoft.com/office/drawing/2014/main" id="{35727179-7185-3936-99CC-D5F7AE205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/>
            <a:stretch>
              <a:fillRect/>
            </a:stretch>
          </p:blipFill>
          <p:spPr>
            <a:xfrm>
              <a:off x="7748759" y="4996345"/>
              <a:ext cx="632251" cy="468425"/>
            </a:xfrm>
            <a:prstGeom prst="rect">
              <a:avLst/>
            </a:prstGeom>
          </p:spPr>
        </p:pic>
        <p:pic>
          <p:nvPicPr>
            <p:cNvPr id="1026" name="Picture 2" descr="Ontada (@OntadaOncology) / X">
              <a:extLst>
                <a:ext uri="{FF2B5EF4-FFF2-40B4-BE49-F238E27FC236}">
                  <a16:creationId xmlns:a16="http://schemas.microsoft.com/office/drawing/2014/main" id="{B8DD5260-294E-8CDB-64DE-912667878B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898" b="36810"/>
            <a:stretch/>
          </p:blipFill>
          <p:spPr bwMode="auto">
            <a:xfrm>
              <a:off x="9299719" y="3402217"/>
              <a:ext cx="1150290" cy="290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40" descr="COG Logo">
              <a:extLst>
                <a:ext uri="{FF2B5EF4-FFF2-40B4-BE49-F238E27FC236}">
                  <a16:creationId xmlns:a16="http://schemas.microsoft.com/office/drawing/2014/main" id="{DD116588-675A-0F96-B66F-C5854A30CA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2083" y="2905280"/>
              <a:ext cx="731532" cy="378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9A4DDD26-46FE-3F97-689F-9CDB16313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260" y="5296430"/>
            <a:ext cx="557413" cy="55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ational Marrow Donor Program®/Be The Match® and CIBMTR® (Center for  International Blood and Marrow Transplant Research®) Note Studies of Older  Adults With MDS Demonstrate Significant Survival Benefits of HCT | Business  Wire">
            <a:extLst>
              <a:ext uri="{FF2B5EF4-FFF2-40B4-BE49-F238E27FC236}">
                <a16:creationId xmlns:a16="http://schemas.microsoft.com/office/drawing/2014/main" id="{B888C765-4728-50BD-CF6E-7AA965BCE8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54" b="14699"/>
          <a:stretch/>
        </p:blipFill>
        <p:spPr bwMode="auto">
          <a:xfrm>
            <a:off x="5372449" y="5317261"/>
            <a:ext cx="990599" cy="33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9957DCE8-DA25-7214-0174-1142E073DA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4583ED-F364-40B3-B25B-483B5033DF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2513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C4E52E-3FC0-591C-7326-1FA49AB4D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Formal logic in knowledge representation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83A695-9F45-77BE-D49C-28136A72D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805" y="2303671"/>
            <a:ext cx="5451022" cy="1083419"/>
          </a:xfrm>
        </p:spPr>
        <p:txBody>
          <a:bodyPr>
            <a:normAutofit/>
          </a:bodyPr>
          <a:lstStyle/>
          <a:p>
            <a:pPr marL="514350" indent="-284163">
              <a:buFont typeface="+mj-lt"/>
              <a:buAutoNum type="arabicPeriod"/>
            </a:pPr>
            <a:r>
              <a:rPr lang="en-GB" sz="2000"/>
              <a:t>What we know – is true</a:t>
            </a:r>
          </a:p>
          <a:p>
            <a:pPr marL="514350" indent="-284163">
              <a:buFont typeface="+mj-lt"/>
              <a:buAutoNum type="arabicPeriod"/>
            </a:pPr>
            <a:r>
              <a:rPr lang="en-GB" sz="2000"/>
              <a:t>What we don‘t know – we don‘t know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D52D29-655F-7B50-3362-D56743F4568C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70452" y="1521778"/>
            <a:ext cx="5157788" cy="82391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800"/>
              <a:t>Open-world assumption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2335D6-BD70-ADBB-F4E8-4B91A7D7B2B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017957" y="1521778"/>
            <a:ext cx="5183187" cy="82391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800"/>
              <a:t>Closed-world assumption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91D7CDF-DC04-BB1A-1EB3-845C8A80CEFD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017957" y="2345690"/>
            <a:ext cx="5183187" cy="1041400"/>
          </a:xfrm>
        </p:spPr>
        <p:txBody>
          <a:bodyPr>
            <a:normAutofit/>
          </a:bodyPr>
          <a:lstStyle/>
          <a:p>
            <a:pPr marL="514350" indent="-334963">
              <a:buFont typeface="+mj-lt"/>
              <a:buAutoNum type="arabicPeriod"/>
            </a:pPr>
            <a:r>
              <a:rPr lang="en-US" sz="2000"/>
              <a:t>What we know – is true</a:t>
            </a:r>
          </a:p>
          <a:p>
            <a:pPr marL="514350" indent="-334963">
              <a:buFont typeface="+mj-lt"/>
              <a:buAutoNum type="arabicPeriod"/>
            </a:pPr>
            <a:r>
              <a:rPr lang="en-US" sz="2000"/>
              <a:t>What we don‘t know – is false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25CE8ACA-785A-EE59-AD25-A774AF57B3A6}"/>
              </a:ext>
            </a:extLst>
          </p:cNvPr>
          <p:cNvSpPr txBox="1">
            <a:spLocks/>
          </p:cNvSpPr>
          <p:nvPr/>
        </p:nvSpPr>
        <p:spPr>
          <a:xfrm>
            <a:off x="836613" y="3470911"/>
            <a:ext cx="10370364" cy="26511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1F42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→ RWD is Closed World 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F42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implicitly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F42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Example: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F42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ICD-10-CM has all diseases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F42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Our analyses, like rates, incidence, causal effect expect, we expect: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F42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code if the patient suffers from it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F42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code to be absent if not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F42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There is no such thing as “No MI today”.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F42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32E0AC-59D6-75D4-37EE-85FA026039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4583ED-F364-40B3-B25B-483B5033DF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8815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ED58B-9B46-68D6-61FB-334D4476F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Closed and Open World Domains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667303-26C6-8BD4-AEC5-374A469783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Closed</a:t>
            </a:r>
          </a:p>
          <a:p>
            <a:pPr lvl="1"/>
            <a:r>
              <a:rPr lang="en-US"/>
              <a:t>Conditions, including</a:t>
            </a:r>
          </a:p>
          <a:p>
            <a:pPr lvl="2"/>
            <a:r>
              <a:rPr lang="en-US"/>
              <a:t>Histology</a:t>
            </a:r>
          </a:p>
          <a:p>
            <a:pPr lvl="2"/>
            <a:r>
              <a:rPr lang="en-US"/>
              <a:t>Topology</a:t>
            </a:r>
          </a:p>
          <a:p>
            <a:pPr lvl="2"/>
            <a:r>
              <a:rPr lang="en-US"/>
              <a:t>Metastases</a:t>
            </a:r>
          </a:p>
          <a:p>
            <a:pPr lvl="2"/>
            <a:r>
              <a:rPr lang="en-US"/>
              <a:t>Lymph nodes</a:t>
            </a:r>
          </a:p>
          <a:p>
            <a:pPr lvl="2"/>
            <a:r>
              <a:rPr lang="en-US"/>
              <a:t>Stages</a:t>
            </a:r>
          </a:p>
          <a:p>
            <a:pPr lvl="2"/>
            <a:r>
              <a:rPr lang="en-US"/>
              <a:t>Grades</a:t>
            </a:r>
          </a:p>
          <a:p>
            <a:pPr lvl="1"/>
            <a:r>
              <a:rPr lang="en-US"/>
              <a:t>Drugs</a:t>
            </a:r>
          </a:p>
          <a:p>
            <a:pPr lvl="1"/>
            <a:r>
              <a:rPr lang="en-US"/>
              <a:t>Procedures</a:t>
            </a:r>
          </a:p>
          <a:p>
            <a:pPr lvl="1"/>
            <a:r>
              <a:rPr lang="en-US"/>
              <a:t>Devices</a:t>
            </a:r>
          </a:p>
          <a:p>
            <a:pPr lvl="1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133E50-7671-0A47-CE08-00BA71AB76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Open</a:t>
            </a:r>
          </a:p>
          <a:p>
            <a:pPr lvl="1"/>
            <a:r>
              <a:rPr lang="en-US"/>
              <a:t>Images</a:t>
            </a:r>
          </a:p>
          <a:p>
            <a:pPr lvl="1"/>
            <a:r>
              <a:rPr lang="en-US"/>
              <a:t>Wave forms</a:t>
            </a:r>
          </a:p>
          <a:p>
            <a:pPr lvl="1"/>
            <a:r>
              <a:rPr lang="en-US" err="1"/>
              <a:t>Omic</a:t>
            </a:r>
            <a:r>
              <a:rPr lang="en-US"/>
              <a:t> variants</a:t>
            </a:r>
          </a:p>
          <a:p>
            <a:pPr lvl="1"/>
            <a:r>
              <a:rPr lang="en-US"/>
              <a:t>Locations</a:t>
            </a:r>
          </a:p>
          <a:p>
            <a:pPr lvl="1"/>
            <a:r>
              <a:rPr lang="en-US"/>
              <a:t>Survey answers</a:t>
            </a:r>
          </a:p>
          <a:p>
            <a:pPr lvl="1"/>
            <a:r>
              <a:rPr lang="en-US"/>
              <a:t>Free 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DAA2A2-7A71-32CE-7134-1E5F2335DA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4583ED-F364-40B3-B25B-483B5033DF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0385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81FC69-ACDC-0492-F091-E00149DFF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048719"/>
            <a:ext cx="10972800" cy="838201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sz="4000"/>
              <a:t>So, if it is not a new standard, </a:t>
            </a:r>
            <a:br>
              <a:rPr lang="en-US" sz="4000"/>
            </a:br>
            <a:r>
              <a:rPr lang="en-US" sz="4000"/>
              <a:t>what do we need?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C7F1A0-B4D1-449F-67B9-B0AE7BDD16DF}"/>
              </a:ext>
            </a:extLst>
          </p:cNvPr>
          <p:cNvSpPr txBox="1"/>
          <p:nvPr/>
        </p:nvSpPr>
        <p:spPr>
          <a:xfrm>
            <a:off x="3389212" y="3357428"/>
            <a:ext cx="61403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Genomic Data in a Closed World Environment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endParaRPr lang="en-US"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B848D-0C65-3A42-8860-20B20B39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Precision Oncology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8897C1-0D7D-A64C-B4FB-85DB378C76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400"/>
              <a:t>If we ever want to </a:t>
            </a:r>
            <a:r>
              <a:rPr lang="en-US" sz="2400">
                <a:solidFill>
                  <a:schemeClr val="bg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apply epidemiological methods used in clinical research to the study genomic variation, it</a:t>
            </a:r>
            <a:endParaRPr lang="de-DE" sz="2400"/>
          </a:p>
          <a:p>
            <a:pPr marL="114300" indent="0">
              <a:buNone/>
            </a:pPr>
            <a:endParaRPr lang="de-DE" sz="2400"/>
          </a:p>
          <a:p>
            <a:pPr marL="114300" indent="0">
              <a:buNone/>
            </a:pPr>
            <a:r>
              <a:rPr lang="de-DE" sz="2400"/>
              <a:t>… </a:t>
            </a:r>
            <a:r>
              <a:rPr lang="en-US" sz="2400"/>
              <a:t>requires genomic variants that are:</a:t>
            </a:r>
          </a:p>
          <a:p>
            <a:pPr lvl="1"/>
            <a:r>
              <a:rPr lang="en-US" sz="2400"/>
              <a:t>unique,</a:t>
            </a:r>
          </a:p>
          <a:p>
            <a:pPr lvl="1"/>
            <a:r>
              <a:rPr lang="en-US" sz="2400"/>
              <a:t>comprehensive,</a:t>
            </a:r>
          </a:p>
          <a:p>
            <a:pPr lvl="1"/>
            <a:r>
              <a:rPr lang="en-US" sz="2400"/>
              <a:t>searchable,</a:t>
            </a:r>
          </a:p>
          <a:p>
            <a:pPr lvl="1"/>
            <a:r>
              <a:rPr lang="en-US" sz="2400"/>
              <a:t>which means, standardized</a:t>
            </a:r>
          </a:p>
          <a:p>
            <a:pPr marL="114300" indent="0">
              <a:buNone/>
            </a:pPr>
            <a:endParaRPr lang="en-US" sz="2400"/>
          </a:p>
          <a:p>
            <a:endParaRPr lang="en-US" sz="2400"/>
          </a:p>
          <a:p>
            <a:pPr marL="114300" indent="0">
              <a:buNone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17585105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HDSI">
  <a:themeElements>
    <a:clrScheme name="OHDSI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eaa4b5e-b519-4c22-b96d-fd4a347870e1">
      <Terms xmlns="http://schemas.microsoft.com/office/infopath/2007/PartnerControls"/>
    </lcf76f155ced4ddcb4097134ff3c332f>
    <TaxCatchAll xmlns="56a71d82-afa9-4c78-8585-20620536dfb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6EA9C9EC4C2C94081073E55B644C4D2" ma:contentTypeVersion="11" ma:contentTypeDescription="Create a new document." ma:contentTypeScope="" ma:versionID="9710092ed7b55f9fd90083576f9e7021">
  <xsd:schema xmlns:xsd="http://www.w3.org/2001/XMLSchema" xmlns:xs="http://www.w3.org/2001/XMLSchema" xmlns:p="http://schemas.microsoft.com/office/2006/metadata/properties" xmlns:ns2="8eaa4b5e-b519-4c22-b96d-fd4a347870e1" xmlns:ns3="56a71d82-afa9-4c78-8585-20620536dfb3" targetNamespace="http://schemas.microsoft.com/office/2006/metadata/properties" ma:root="true" ma:fieldsID="1791f9c05cf295e0a5ba3cb94bac361c" ns2:_="" ns3:_="">
    <xsd:import namespace="8eaa4b5e-b519-4c22-b96d-fd4a347870e1"/>
    <xsd:import namespace="56a71d82-afa9-4c78-8585-20620536dfb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aa4b5e-b519-4c22-b96d-fd4a347870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44e878cf-49ff-4f7e-a2f0-b928ca02497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a71d82-afa9-4c78-8585-20620536dfb3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fce0ca27-938b-44d4-be35-1804591f82aa}" ma:internalName="TaxCatchAll" ma:showField="CatchAllData" ma:web="56a71d82-afa9-4c78-8585-20620536dfb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6683FDA-D7A8-4AEC-9AA1-727CA670A1EA}">
  <ds:schemaRefs>
    <ds:schemaRef ds:uri="56a71d82-afa9-4c78-8585-20620536dfb3"/>
    <ds:schemaRef ds:uri="8eaa4b5e-b519-4c22-b96d-fd4a347870e1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99447A8-F8AD-4482-A81A-5F9C6D5953E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5F7E43-1D1E-4E2C-AFE6-E2EB25FA1AD8}">
  <ds:schemaRefs>
    <ds:schemaRef ds:uri="56a71d82-afa9-4c78-8585-20620536dfb3"/>
    <ds:schemaRef ds:uri="8eaa4b5e-b519-4c22-b96d-fd4a347870e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951</Words>
  <Application>Microsoft Macintosh PowerPoint</Application>
  <PresentationFormat>Widescreen</PresentationFormat>
  <Paragraphs>292</Paragraphs>
  <Slides>20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Aptos</vt:lpstr>
      <vt:lpstr>Arial</vt:lpstr>
      <vt:lpstr>Calibri</vt:lpstr>
      <vt:lpstr>Harding</vt:lpstr>
      <vt:lpstr>inherit</vt:lpstr>
      <vt:lpstr>Roboto Regular</vt:lpstr>
      <vt:lpstr>1_Office Theme</vt:lpstr>
      <vt:lpstr>OHDSI</vt:lpstr>
      <vt:lpstr>Genomic Data in a Closed World Environment </vt:lpstr>
      <vt:lpstr>PowerPoint Presentation</vt:lpstr>
      <vt:lpstr>PowerPoint Presentation</vt:lpstr>
      <vt:lpstr>PowerPoint Presentation</vt:lpstr>
      <vt:lpstr>PowerPoint Presentation</vt:lpstr>
      <vt:lpstr>Formal logic in knowledge representation</vt:lpstr>
      <vt:lpstr>Closed and Open World Domains</vt:lpstr>
      <vt:lpstr>PowerPoint Presentation</vt:lpstr>
      <vt:lpstr>Precision Oncology</vt:lpstr>
      <vt:lpstr>However, genomic variant data…</vt:lpstr>
      <vt:lpstr>They have their own world of representation</vt:lpstr>
      <vt:lpstr>They need to become features</vt:lpstr>
      <vt:lpstr>→ ETLing is easier said than done</vt:lpstr>
      <vt:lpstr>Recording Variants in the OMOP CDM</vt:lpstr>
      <vt:lpstr>OMOP Genomic is built from relevant sources</vt:lpstr>
      <vt:lpstr>PowerPoint Presentation</vt:lpstr>
      <vt:lpstr>OMOP Genomic contains</vt:lpstr>
      <vt:lpstr>Hierarchical relationships inside OMOP Genomic</vt:lpstr>
      <vt:lpstr>Hierarchical relationships inside OMOP Genomic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Asieh Golozar</dc:creator>
  <cp:lastModifiedBy>Asieh Golozar</cp:lastModifiedBy>
  <cp:revision>1</cp:revision>
  <dcterms:created xsi:type="dcterms:W3CDTF">2025-01-08T19:53:09Z</dcterms:created>
  <dcterms:modified xsi:type="dcterms:W3CDTF">2025-01-28T20:44:25Z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0x01010036EA9C9EC4C2C94081073E55B644C4D2</vt:lpwstr>
  </property>
  <property fmtid="{D5CDD505-2E9C-101B-9397-08002B2CF9AE}" pid="3" name="MediaServiceImageTags">
    <vt:lpwstr/>
  </property>
</Properties>
</file>